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8.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9.jpeg" ContentType="image/jpeg"/>
  <Override PartName="/ppt/media/image10.jpeg" ContentType="image/jpeg"/>
  <Override PartName="/ppt/media/image11.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6" name="Shape 156"/>
          <p:cNvSpPr/>
          <p:nvPr>
            <p:ph type="sldImg"/>
          </p:nvPr>
        </p:nvSpPr>
        <p:spPr>
          <a:xfrm>
            <a:off x="1143000" y="685800"/>
            <a:ext cx="4572000" cy="3429000"/>
          </a:xfrm>
          <a:prstGeom prst="rect">
            <a:avLst/>
          </a:prstGeom>
        </p:spPr>
        <p:txBody>
          <a:bodyPr/>
          <a:lstStyle/>
          <a:p>
            <a:pPr/>
          </a:p>
        </p:txBody>
      </p:sp>
      <p:sp>
        <p:nvSpPr>
          <p:cNvPr id="157" name="Shape 1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Helvetica Neue"/>
      </a:defRPr>
    </a:lvl1pPr>
    <a:lvl2pPr indent="228600" latinLnBrk="0">
      <a:defRPr sz="1200">
        <a:latin typeface="+mn-lt"/>
        <a:ea typeface="+mn-ea"/>
        <a:cs typeface="+mn-cs"/>
        <a:sym typeface="Helvetica Neue"/>
      </a:defRPr>
    </a:lvl2pPr>
    <a:lvl3pPr indent="457200" latinLnBrk="0">
      <a:defRPr sz="1200">
        <a:latin typeface="+mn-lt"/>
        <a:ea typeface="+mn-ea"/>
        <a:cs typeface="+mn-cs"/>
        <a:sym typeface="Helvetica Neue"/>
      </a:defRPr>
    </a:lvl3pPr>
    <a:lvl4pPr indent="685800" latinLnBrk="0">
      <a:defRPr sz="1200">
        <a:latin typeface="+mn-lt"/>
        <a:ea typeface="+mn-ea"/>
        <a:cs typeface="+mn-cs"/>
        <a:sym typeface="Helvetica Neue"/>
      </a:defRPr>
    </a:lvl4pPr>
    <a:lvl5pPr indent="914400" latinLnBrk="0">
      <a:defRPr sz="1200">
        <a:latin typeface="+mn-lt"/>
        <a:ea typeface="+mn-ea"/>
        <a:cs typeface="+mn-cs"/>
        <a:sym typeface="Helvetica Neue"/>
      </a:defRPr>
    </a:lvl5pPr>
    <a:lvl6pPr indent="1143000" latinLnBrk="0">
      <a:defRPr sz="1200">
        <a:latin typeface="+mn-lt"/>
        <a:ea typeface="+mn-ea"/>
        <a:cs typeface="+mn-cs"/>
        <a:sym typeface="Helvetica Neue"/>
      </a:defRPr>
    </a:lvl6pPr>
    <a:lvl7pPr indent="1371600" latinLnBrk="0">
      <a:defRPr sz="1200">
        <a:latin typeface="+mn-lt"/>
        <a:ea typeface="+mn-ea"/>
        <a:cs typeface="+mn-cs"/>
        <a:sym typeface="Helvetica Neue"/>
      </a:defRPr>
    </a:lvl7pPr>
    <a:lvl8pPr indent="1600200" latinLnBrk="0">
      <a:defRPr sz="1200">
        <a:latin typeface="+mn-lt"/>
        <a:ea typeface="+mn-ea"/>
        <a:cs typeface="+mn-cs"/>
        <a:sym typeface="Helvetica Neue"/>
      </a:defRPr>
    </a:lvl8pPr>
    <a:lvl9pPr indent="1828800" latinLnBrk="0">
      <a:defRPr sz="1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p>
          <a:p>
            <a:pPr/>
            <a:r>
              <a:t>Good morning. I am Vipul Singhal, a postdoc at the genome institute of Singapore. I am here to tell you about a highly accurate and scalable spatial clustering algorithm we have developed called BANKSY.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In the next part of the talk, we will apply BANKSY to various real datasets from a diverse set of spatial omics technologies. In general, there are both qualitative and quantitative testing strategies we can explore. </a:t>
            </a:r>
          </a:p>
          <a:p>
            <a:pPr/>
          </a:p>
          <a:p>
            <a:pPr/>
            <a:r>
              <a:t>One qualitative strategy is to show that BANKSY discovers biological cell types and subtypes that nonspatial and other methods fail to discover. We will discuss this next. </a:t>
            </a:r>
          </a:p>
          <a:p>
            <a:pPr/>
          </a:p>
          <a:p>
            <a:pPr/>
            <a:r>
              <a:t>Another qualitative strategy is to show that BANKSY outperforms nonsptial methods by making effective use of spatial information. </a:t>
            </a:r>
          </a:p>
          <a:p>
            <a:pPr/>
          </a:p>
          <a:p>
            <a:pPr/>
            <a:r>
              <a:t>Finally, the quantitative approach involves quantifying the performance of competing spatial algorithms at recapitulating a set of externally defined class labels</a:t>
            </a:r>
          </a:p>
          <a:p>
            <a:pPr/>
            <a:r>
              <a:t>— </a:t>
            </a:r>
          </a:p>
          <a:p>
            <a:pPr/>
            <a:r>
              <a:t>We begin with identifying cell types and subtypes that cannot be identified by nonspatial or other spatial methods.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As a first test, we tried BANKSY on a mouse brain VeraFISH dataset. This is a single cell resolution in situ hybridization method, much like the MERFISH and SeqFISH methodologies. </a:t>
            </a:r>
          </a:p>
          <a:p>
            <a:pPr/>
          </a:p>
          <a:p>
            <a:pPr/>
            <a:r>
              <a:t>Here, we found that BANKSY leveraged differences in neurons neighbourhoods to distinguish neurons in the somatosensory cortex and the CA3 region of the hippocampus. These two subgroups were marked by the differential expression of a handful of genes. </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To verify that these neuronal subtypes could be corroborated with single cell RNA sequencing data, we clustered the single cell data from the literature using the DE genes between the two subclusters, and their most highly correlated genes in the single cell dataset (these are called the guilt by association genes). We found that using the genes we identified in the Spatial data, we were able to exactly recapitulate the cluster separation between the CA3 hippocampal neurons and the CA3 neurons in the single cell RNA Seq data.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We have looked at how nonspatial clustering is unable to separate the neuronal subtypes between the CA3 and somatosensory cortex. Now we see that a host of other methods from the literature struggle to achieve the same. </a:t>
            </a:r>
          </a:p>
          <a:p>
            <a:pPr/>
          </a:p>
          <a:p>
            <a:pPr/>
            <a:r>
              <a:t>While Giotto does identify the two cells subtypes, it does have other problems (not shown here, but you can ask me about that if you would like).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add oligo slides, and the GO term verification.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lnSpc>
                <a:spcPct val="80000"/>
              </a:lnSpc>
            </a:pPr>
            <a:r>
              <a:t>As a second example of a situation where spaital information is needed to identify spatially separate subtypes, we look at the mouse hypothalamus MERFISH dataset coming out of Xiaowei Zhuang’s lab. </a:t>
            </a:r>
          </a:p>
          <a:p>
            <a:pPr>
              <a:lnSpc>
                <a:spcPct val="80000"/>
              </a:lnSpc>
            </a:pPr>
          </a:p>
          <a:p>
            <a:pPr>
              <a:lnSpc>
                <a:spcPct val="80000"/>
              </a:lnSpc>
            </a:pPr>
            <a:r>
              <a:t>Here, again, we found that we were able to use the neighbourhood information to stratify a cell type, in this case the oligodendrocytes, into an anterior commissure population and a general hypothalamus population.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Here, we gain some insight into how BANKSY separates these subtly different subtypes. The heatmap shows: </a:t>
            </a:r>
          </a:p>
          <a:p>
            <a:pPr/>
            <a:r>
              <a:t>— red and orange cell types, and own and neighborhood transcriptomes. We see that even though the own expression is only subtly different, the neighbourhood transcriptomes are very different, and this is what is being leveraged by BANKSY. </a:t>
            </a:r>
          </a:p>
          <a:p>
            <a:pPr/>
            <a:r>
              <a:t>— this can be visualized a different way: a metagene plot constructed out of the own and neighbourhood expressions of the average expression of the DE genes between the two subclusters. We see that… (overlap, better separation). </a:t>
            </a:r>
          </a:p>
          <a:p>
            <a:pPr/>
          </a:p>
          <a:p>
            <a:pPr/>
            <a:r>
              <a:t>Finally, like we corroborated the neuronal subclusters in the VeraFISH data in scRNASeq data, we used the MERFISH DE genes to cluster matched scRNAseq data, and found that we were able to separate that into subclusters that matched the two oligodendrocyte populations.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add the GO term verification.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The real power of elementary methods is that they can be applied to any data type, even sequencing based technologies like SlideSeq. Does not have to be true single cell resolution. </a:t>
            </a:r>
          </a:p>
          <a:p>
            <a:pPr/>
          </a:p>
          <a:p>
            <a:pPr/>
            <a:r>
              <a:t>People have suggested that we need deconvolution methods. we asked the qs: is babksy general enough to handle the labeling of slide seq data. </a:t>
            </a:r>
          </a:p>
          <a:p>
            <a:pPr/>
            <a:r>
              <a:t>advantage: you dont need external datasets,. </a:t>
            </a:r>
          </a:p>
          <a:p>
            <a:pPr/>
          </a:p>
          <a:p>
            <a:pPr/>
          </a:p>
          <a:p>
            <a:pPr/>
            <a:r>
              <a:t>BANKSY is not a MERFISH algorithm. its a general algorithm. </a:t>
            </a:r>
          </a:p>
          <a:p>
            <a:pPr/>
          </a:p>
          <a:p>
            <a:pPr/>
            <a:r>
              <a:t>. Multiple cells can contaminate the measured ‘spots’, leading to misclassification</a:t>
            </a:r>
          </a:p>
          <a:p>
            <a:pPr/>
          </a:p>
          <a:p>
            <a:pPr/>
            <a:r>
              <a:t>Slide seq is inherently noisy. clustering is harder for slide seq data. </a:t>
            </a:r>
          </a:p>
          <a:p>
            <a:pPr/>
          </a:p>
          <a:p>
            <a:pPr/>
            <a:r>
              <a:t>RCTD: supervised method that makes use of the reference cell type. </a:t>
            </a:r>
          </a:p>
          <a:p>
            <a:pPr/>
          </a:p>
          <a:p>
            <a:pPr/>
            <a:r>
              <a:t>RCTD: uses extrernal information – uses a database of granule cell treanscriptomes and other transcriptomes to deconvolve. The problem is this puts the onus on the user to provide prior knowledge , and this might not always be available. </a:t>
            </a:r>
          </a:p>
          <a:p>
            <a:pPr/>
          </a:p>
          <a:p>
            <a:pPr/>
            <a:r>
              <a:t>We asked whether if BANSKY could do unsupervised clustering and still get the correct result. without prior knowlecge. </a:t>
            </a:r>
          </a:p>
          <a:p>
            <a:pPr/>
          </a:p>
          <a:p>
            <a:pPr/>
            <a:r>
              <a:t>depends on the availability of reference datasets (which might not be available) so also want an unsupervised approach that works.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p>
          <a:p>
            <a:pPr/>
          </a:p>
          <a:p>
            <a:pPr/>
          </a:p>
          <a:p>
            <a:pPr/>
          </a:p>
          <a:p>
            <a:pPr/>
          </a:p>
          <a:p>
            <a:pPr/>
          </a:p>
          <a:p>
            <a:pPr/>
            <a:r>
              <a:t>———</a:t>
            </a:r>
          </a:p>
          <a:p>
            <a:pPr/>
          </a:p>
          <a:p>
            <a:pPr/>
          </a:p>
          <a:p>
            <a:pPr/>
          </a:p>
          <a:p>
            <a:pPr/>
          </a:p>
          <a:p>
            <a:pPr/>
          </a:p>
          <a:p>
            <a:pPr/>
            <a:r>
              <a:t>BANSKY emulated the performance of the supervised methods without requiring the reference data. </a:t>
            </a:r>
          </a:p>
          <a:p>
            <a:pPr/>
          </a:p>
          <a:p>
            <a:pPr/>
            <a:r>
              <a:t>animate the other cols after the first columns. </a:t>
            </a:r>
          </a:p>
          <a:p>
            <a:pPr/>
          </a:p>
          <a:p>
            <a:pPr/>
            <a:r>
              <a:t>For interneurons, BANKSY even outperforms even the supervised methods. </a:t>
            </a:r>
          </a:p>
          <a:p>
            <a:pPr/>
          </a:p>
          <a:p>
            <a:pPr/>
            <a:r>
              <a:t>I hope I have convinces you that BANKSY is a very general purpose methods that can be applied to a diverse set of data types.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In spatial omics, there are two major types of labeling problems: cell typing and spatial domain segmentation. </a:t>
            </a:r>
          </a:p>
          <a:p>
            <a:pPr/>
            <a:r>
              <a:t>Cell types are characterized by their transcriptomes and their set of neighbours. </a:t>
            </a:r>
          </a:p>
          <a:p>
            <a:pPr/>
          </a:p>
          <a:p>
            <a:pPr/>
            <a:r>
              <a:t>Spatial domains are characterized by their cell type composition.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We then tested BANKSY’s performance in segmenting spatial domains.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r>
              <a:t>We start with a classic benchmark that many algos have used. tissue domains are manually annotated by experts. You have a ground truth that you can use to verify algos. </a:t>
            </a:r>
          </a:p>
          <a:p>
            <a:pPr/>
          </a:p>
          <a:p>
            <a:pPr/>
            <a:r>
              <a:t>idea is to call layers in the mouse brain. </a:t>
            </a:r>
          </a:p>
          <a:p>
            <a:pPr/>
          </a:p>
          <a:p>
            <a:pPr/>
            <a:r>
              <a:t>Banksy has the highest accuracy and the most consistent results (IQR is very small) . other methods: lower on average and highly variable. </a:t>
            </a:r>
          </a:p>
          <a:p>
            <a:pPr/>
          </a:p>
          <a:p>
            <a:pPr/>
          </a:p>
          <a:p>
            <a:pPr/>
          </a:p>
          <a:p>
            <a:pPr/>
            <a:r>
              <a:t>——</a:t>
            </a:r>
          </a:p>
          <a:p>
            <a:pPr/>
          </a:p>
          <a:p>
            <a:pPr/>
          </a:p>
          <a:p>
            <a:pPr/>
            <a:r>
              <a:t>In order to benchmark performance, we need a well-labeled dataset.</a:t>
            </a:r>
          </a:p>
          <a:p>
            <a:pPr/>
            <a:r>
              <a:t>10X visium, like slide-seq is a sequencing based spatial technology, but has a much lower resolution.</a:t>
            </a:r>
          </a:p>
          <a:p>
            <a:pPr/>
            <a:r>
              <a:t>This 10X Visium human dlpfc dataset has been used very often in the literateure to benchmark domain segmentation.</a:t>
            </a:r>
          </a:p>
          <a:p>
            <a:pPr/>
          </a:p>
          <a:p>
            <a:pPr/>
            <a:r>
              <a:t>This dataset has manually curated labels, which is still quite rare in the field.</a:t>
            </a:r>
          </a:p>
          <a:p>
            <a:pPr/>
            <a:r>
              <a:t>When we ran BANKSY, the accuracy on all 12 samples in the dataset was higher than that of competing methods. </a:t>
            </a:r>
          </a:p>
          <a:p>
            <a:pPr/>
            <a:r>
              <a:t>In addition, BANKSY had a much more consistent accuracy over the 12 datasets, as shown by a smaller inter-quartile range.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Again to show the generality of BANKSY, we show BANKSY on a different tech. single cell res. </a:t>
            </a:r>
          </a:p>
          <a:p>
            <a:pPr/>
          </a:p>
          <a:p>
            <a:pPr/>
            <a:r>
              <a:t>( if someone asks: we do see systematic expression differences between the two regions. not clear if it is biological or a technical artefact. nevertheless, the purity of the regions is higher . )</a:t>
            </a:r>
          </a:p>
          <a:p>
            <a:pPr/>
          </a:p>
          <a:p>
            <a:pPr/>
          </a:p>
          <a:p>
            <a:pPr/>
          </a:p>
          <a:p>
            <a:pPr/>
          </a:p>
          <a:p>
            <a:pPr/>
          </a:p>
          <a:p>
            <a:pPr/>
            <a:r>
              <a:t>———————-</a:t>
            </a:r>
          </a:p>
          <a:p>
            <a:pPr/>
          </a:p>
          <a:p>
            <a:pPr/>
            <a:r>
              <a:t>As a second benchmark, we used the STARmap 1020 gene mouse visual cortex dataset.</a:t>
            </a:r>
          </a:p>
          <a:p>
            <a:pPr/>
            <a:r>
              <a:t>Here we do not have manually curated domain annotations, but the domain boundaries can be seen by eye from the cell type labels.</a:t>
            </a:r>
          </a:p>
          <a:p>
            <a:pPr/>
            <a:r>
              <a:t>So we were able identify the implied domain annotations and benchmark BANKSY on this dataset.</a:t>
            </a:r>
          </a:p>
          <a:p>
            <a:pPr/>
            <a:r>
              <a:t>Again, BANSY outperformed all the other methods and produece more contiguous domain labels.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We ahve shown in sims that you can analyze the same dataset in two ways. here is an example of a dataset we have seen in the context of cell typing. </a:t>
            </a:r>
          </a:p>
          <a:p>
            <a:pPr/>
          </a:p>
          <a:p>
            <a:pPr/>
          </a:p>
          <a:p>
            <a:pPr/>
            <a:r>
              <a:t>Next we ran BANKSY on the same mouse hypothalamus dataset where we showed oligodendrocyte cell types</a:t>
            </a:r>
          </a:p>
          <a:p>
            <a:pPr/>
            <a:r>
              <a:t>By varying lambday and nothing else, we were able to detect spatial domians, many of which we could map to annotations in the Allen brain atlas</a:t>
            </a:r>
          </a:p>
          <a:p>
            <a:pPr/>
          </a:p>
          <a:p>
            <a:pPr/>
            <a:r>
              <a:t>This shows that BANKSY can perform both cell typing and domain segmentation on the same dataset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Now I want to show you something completely different: unexpected bonus: instead of finding cell types as tissue domains, we can use it to do spatial QC. </a:t>
            </a:r>
          </a:p>
          <a:p>
            <a:pPr/>
          </a:p>
          <a:p>
            <a:pPr/>
          </a:p>
          <a:p>
            <a:pPr/>
            <a:r>
              <a:t>BANKSY domain segmentation can be used as a QC tool to remove contiguous regions (necrotic domains, regions of low image quality etc.)</a:t>
            </a:r>
          </a:p>
          <a:p>
            <a:pPr/>
            <a:r>
              <a:t>Heat shock proteins are significantly higher in cells near to core of organoid than in other cells</a:t>
            </a:r>
          </a:p>
          <a:p>
            <a:pPr/>
          </a:p>
          <a:p>
            <a:pPr/>
          </a:p>
          <a:p>
            <a:pPr/>
            <a:r>
              <a:t>One other use of BANKSY’s domain segmentation mode is to perform QC on spatial data.</a:t>
            </a:r>
          </a:p>
          <a:p>
            <a:pPr/>
            <a:r>
              <a:t>In this orgaoind data from Jinyue, she used BANKSY to identify a spatially localized cluster close to the core of the organoid that expressed high levels of heat shock proteins.</a:t>
            </a:r>
          </a:p>
          <a:p>
            <a:pPr/>
            <a:r>
              <a:t>We could then remove cells from this cluster before performing futher analysis</a:t>
            </a:r>
          </a:p>
          <a:p>
            <a:pPr/>
            <a:r>
              <a:t>Similarly, BANKSY could be used to identify whole regions with low image quality or which contain other quality issues.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Finally, a big benefit of BANKSY is its speed and scalability.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r>
              <a:t>BANKSY is much faster and more scalable than the competing methods, and in fact is almost as fast as non-spatial clustering.</a:t>
            </a:r>
          </a:p>
          <a:p>
            <a:pPr/>
            <a:r>
              <a:t>The reason for this is that the embedding step, or the generation of the neighour augmented matrix is fast. So most of the time is taken by the subsequent clustering step. This step also scales linearly with the number of cells, which means that BANKSY is scalable to very large datasets.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I ahve shown you in su=imulations and real data, that banksy out performs other algos in both cell typing and domain segmentation both qualitatively and quantitatively , and banksy identifies new biology. </a:t>
            </a:r>
          </a:p>
          <a:p>
            <a:pPr/>
          </a:p>
          <a:p>
            <a:pPr/>
            <a:r>
              <a:t>this is all spatail transcriptomics. </a:t>
            </a:r>
          </a:p>
          <a:p>
            <a:pPr/>
          </a:p>
          <a:p>
            <a:pPr/>
            <a:r>
              <a:t>we believe that banksy’s logic is truly general, and is applicable to fields beyond molecular biology.</a:t>
            </a:r>
          </a:p>
          <a:p>
            <a:pPr/>
            <a:r>
              <a:t>We were very gratified to see that someone has applied banksy to MRI data.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github page, biorxiv, — put them in a few diff places in the slides.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Find out what each of these are…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Given these two types of problems, there are..</a:t>
            </a:r>
          </a:p>
          <a:p>
            <a:pPr/>
          </a:p>
          <a:p>
            <a:pPr/>
            <a:r>
              <a:t>- Two main approaches to solving either problem: HMRF based methods, and deep learning based methods. </a:t>
            </a:r>
          </a:p>
          <a:p>
            <a:pPr/>
            <a:r>
              <a:t>- HMRF is basically a method where the probability of a cell being in a certain state is influenced by the states of its neighbouring cells. </a:t>
            </a:r>
          </a:p>
          <a:p>
            <a:pPr marL="120315" indent="-120315">
              <a:buSzPct val="100000"/>
              <a:buChar char="-"/>
            </a:pPr>
            <a:r>
              <a:t>Some HMRF based methods assume that a cell is identical to its neighbours, which is not always true. </a:t>
            </a:r>
          </a:p>
          <a:p>
            <a:pPr marL="120315" indent="-120315">
              <a:buSzPct val="100000"/>
              <a:buChar char="-"/>
            </a:pPr>
            <a:r>
              <a:t>If we make more realistic assumptions, then the method becomes complex and harder to train. </a:t>
            </a:r>
          </a:p>
          <a:p>
            <a:pPr/>
            <a:r>
              <a:t>- deep learning models also struggle to scale to large datasets, and have a large number of parameters that could overfit the data. </a:t>
            </a:r>
          </a:p>
          <a:p>
            <a:pPr/>
          </a:p>
          <a:p>
            <a:pPr/>
            <a:r>
              <a:t>All in all, this is a new field, and then methods have not been thoroughly benchmarked, possibly due to the model complexity.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Details of how this was done: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So far I have told you about two general classes of methods for combining spatial and expression information. BANKSY at its core takes a fundamentally different approach, one that involves feature augmentation. </a:t>
            </a:r>
          </a:p>
          <a:p>
            <a:pPr/>
          </a:p>
          <a:p>
            <a:pPr/>
            <a:r>
              <a:t>Here, we take each cell’s own transcriptome, and the average transcriptome of its neighbours, and concatenate them using a weighting parameter (which we call lambda) to get an augmented feature matrix. </a:t>
            </a:r>
          </a:p>
          <a:p>
            <a:pPr/>
          </a:p>
          <a:p>
            <a:pPr/>
            <a:r>
              <a:t>Each column is a cell, and cell cell is represented by its own transcriptome and its average neighbourhood transcriptome</a:t>
            </a:r>
          </a:p>
          <a:p>
            <a:pPr/>
          </a:p>
          <a:p>
            <a:pPr/>
            <a:r>
              <a:t>Once you have done feature aug, clustering can be done with any method. For scalability, we use graph based clustering methods as our default, but any method may be used.</a:t>
            </a:r>
          </a:p>
          <a:p>
            <a:pPr/>
          </a:p>
          <a:p>
            <a:pPr/>
            <a:r>
              <a:t>The lambda parameter controls the influence of the neighbourhood transcriptome: </a:t>
            </a:r>
          </a:p>
          <a:p>
            <a:pPr/>
            <a:r>
              <a:t>— when lambda is 0, just clustering by own expression, as we do in conventional single cell clustering. </a:t>
            </a:r>
          </a:p>
          <a:p>
            <a:pPr/>
            <a:r>
              <a:t>— when lambda is 1, you are clusteirng exclusively by the average properties of the neighbourhood.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In its actual implementation, BANKSY also adds a third layer, which captures gradients of gene expression in the neighborhood. It uses azimuthal Gabor filters, which are inspired by plane wave Gabor filters used in image processing, to capture an orientation invariant representation of gradients in the neighbourhood.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There are several benefits of adding neighbourhood features. One is cell type denoising of ambiguous labels. </a:t>
            </a:r>
          </a:p>
          <a:p>
            <a:pPr/>
          </a:p>
          <a:p>
            <a:pPr/>
            <a:r>
              <a:t>For example, the region near the boundary between the two cell types is an ambiguous zone, and it is difficult to tell if the cell is from the blue or green cell type. When you take neighbourhood information into account, it becomes very clear which cell is from where. </a:t>
            </a:r>
          </a:p>
          <a:p>
            <a:pPr/>
          </a:p>
          <a:p>
            <a:pPr/>
            <a:r>
              <a:t>Take home: nbd features help to distinguish related cell types.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Now that we have seen what the algorithm is, we will look at how BANKSY performs. Before looking at real biological data, let’s have a look at simulated data, where we have the advantage of having the ground truth cluster labels. </a:t>
            </a:r>
          </a:p>
          <a:p>
            <a:pPr/>
          </a:p>
          <a:p>
            <a:pPr/>
            <a:r>
              <a:t>The dataset shown on the top right here was generated by fitting a probabilistic model to the STARmap mouse visual cortex dataset (which is one of the datasets used for benchmarking in this field), and then generating cell of each type along with their transcriptomes. We also modeled the spatial distribution of the cells into domains, and distributed the cell types in proportions observed in the real data.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First we look at cell typing, where BANKSY achieves a higher accuracy than all other tested methods. </a:t>
            </a:r>
          </a:p>
          <a:p>
            <a:pPr/>
          </a:p>
          <a:p>
            <a:pPr/>
            <a:r>
              <a:t>Here, we tested the accuracy of five methods at varying numbers of measured genes, and found that BANKSY achieved a higher accuracy in all tested conditions.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We saw that BANKSY does better than competing methods in cell typing. We find that a similar situation holds for domain segmentation, where once again, BANKSY outperforms all competing methods. </a:t>
            </a:r>
          </a:p>
          <a:p>
            <a:pPr/>
          </a:p>
          <a:p>
            <a:pPr/>
            <a:r>
              <a:t>However, simulated data, regardless of how realistic we try to make it, is ultimately not representative of the complexity in real data. Thus, we next show how BANKSY performs on real data.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Option - Generic (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TITLE IN OPEN SANS, BOLD, CAPS,SIZE 29,left ALIGN"/>
          <p:cNvSpPr txBox="1"/>
          <p:nvPr>
            <p:ph type="title" hasCustomPrompt="1"/>
          </p:nvPr>
        </p:nvSpPr>
        <p:spPr>
          <a:xfrm>
            <a:off x="4860032" y="1288841"/>
            <a:ext cx="4032449" cy="1683535"/>
          </a:xfrm>
          <a:prstGeom prst="rect">
            <a:avLst/>
          </a:prstGeom>
        </p:spPr>
        <p:txBody>
          <a:bodyPr/>
          <a:lstStyle>
            <a:lvl1pPr>
              <a:lnSpc>
                <a:spcPct val="90000"/>
              </a:lnSpc>
              <a:defRPr cap="all" sz="2900">
                <a:solidFill>
                  <a:srgbClr val="FFFFFF"/>
                </a:solidFill>
              </a:defRPr>
            </a:lvl1pPr>
          </a:lstStyle>
          <a:p>
            <a:pPr/>
            <a:r>
              <a:t>TITLE IN OPEN SANS, BOLD, CAPS,SIZE 29,left ALIGN</a:t>
            </a:r>
          </a:p>
        </p:txBody>
      </p:sp>
      <p:sp>
        <p:nvSpPr>
          <p:cNvPr id="13" name="Body Level One…"/>
          <p:cNvSpPr txBox="1"/>
          <p:nvPr>
            <p:ph type="body" sz="quarter" idx="1" hasCustomPrompt="1"/>
          </p:nvPr>
        </p:nvSpPr>
        <p:spPr>
          <a:xfrm>
            <a:off x="4860032" y="4515965"/>
            <a:ext cx="1751691" cy="288034"/>
          </a:xfrm>
          <a:prstGeom prst="rect">
            <a:avLst/>
          </a:prstGeom>
        </p:spPr>
        <p:txBody>
          <a:bodyPr/>
          <a:lstStyle>
            <a:lvl1pPr>
              <a:spcBef>
                <a:spcPts val="200"/>
              </a:spcBef>
              <a:defRPr sz="1000">
                <a:solidFill>
                  <a:srgbClr val="FFFFFF"/>
                </a:solidFill>
              </a:defRPr>
            </a:lvl1pPr>
            <a:lvl2pPr marL="355600" indent="-127000">
              <a:spcBef>
                <a:spcPts val="200"/>
              </a:spcBef>
              <a:defRPr sz="1000">
                <a:solidFill>
                  <a:srgbClr val="FFFFFF"/>
                </a:solidFill>
              </a:defRPr>
            </a:lvl2pPr>
            <a:lvl3pPr marL="600075" indent="-142875">
              <a:spcBef>
                <a:spcPts val="200"/>
              </a:spcBef>
              <a:defRPr sz="1000">
                <a:solidFill>
                  <a:srgbClr val="FFFFFF"/>
                </a:solidFill>
              </a:defRPr>
            </a:lvl3pPr>
            <a:lvl4pPr marL="849084" indent="-163284">
              <a:spcBef>
                <a:spcPts val="200"/>
              </a:spcBef>
              <a:defRPr sz="1000">
                <a:solidFill>
                  <a:srgbClr val="FFFFFF"/>
                </a:solidFill>
              </a:defRPr>
            </a:lvl4pPr>
            <a:lvl5pPr marL="1077684" indent="-163284">
              <a:spcBef>
                <a:spcPts val="200"/>
              </a:spcBef>
              <a:defRPr sz="1000">
                <a:solidFill>
                  <a:srgbClr val="FFFFFF"/>
                </a:solidFill>
              </a:defRPr>
            </a:lvl5pPr>
          </a:lstStyle>
          <a:p>
            <a:pPr/>
            <a:r>
              <a:t>Date</a:t>
            </a:r>
          </a:p>
          <a:p>
            <a:pPr lvl="1"/>
            <a:r>
              <a:t/>
            </a:r>
          </a:p>
          <a:p>
            <a:pPr lvl="2"/>
            <a:r>
              <a:t/>
            </a:r>
          </a:p>
          <a:p>
            <a:pPr lvl="3"/>
            <a:r>
              <a:t/>
            </a:r>
          </a:p>
          <a:p>
            <a:pPr lvl="4"/>
            <a:r>
              <a:t/>
            </a:r>
          </a:p>
        </p:txBody>
      </p:sp>
      <p:sp>
        <p:nvSpPr>
          <p:cNvPr id="14" name="Text Placeholder 4"/>
          <p:cNvSpPr/>
          <p:nvPr>
            <p:ph type="body" sz="quarter" idx="21" hasCustomPrompt="1"/>
          </p:nvPr>
        </p:nvSpPr>
        <p:spPr>
          <a:xfrm>
            <a:off x="4860032" y="3459891"/>
            <a:ext cx="4032449" cy="478802"/>
          </a:xfrm>
          <a:prstGeom prst="rect">
            <a:avLst/>
          </a:prstGeom>
        </p:spPr>
        <p:txBody>
          <a:bodyPr/>
          <a:lstStyle>
            <a:lvl1pPr>
              <a:defRPr sz="1400">
                <a:solidFill>
                  <a:srgbClr val="FFFFFF"/>
                </a:solidFill>
              </a:defRPr>
            </a:lvl1pPr>
          </a:lstStyle>
          <a:p>
            <a:pPr/>
            <a:r>
              <a:t>Designation, Department</a:t>
            </a:r>
          </a:p>
        </p:txBody>
      </p:sp>
      <p:sp>
        <p:nvSpPr>
          <p:cNvPr id="15" name="Text Placeholder 2"/>
          <p:cNvSpPr/>
          <p:nvPr>
            <p:ph type="body" sz="quarter" idx="22" hasCustomPrompt="1"/>
          </p:nvPr>
        </p:nvSpPr>
        <p:spPr>
          <a:xfrm>
            <a:off x="4860032" y="3219822"/>
            <a:ext cx="4032449" cy="288703"/>
          </a:xfrm>
          <a:prstGeom prst="rect">
            <a:avLst/>
          </a:prstGeom>
        </p:spPr>
        <p:txBody>
          <a:bodyPr/>
          <a:lstStyle>
            <a:lvl1pPr defTabSz="777240">
              <a:defRPr b="1" sz="1300">
                <a:solidFill>
                  <a:srgbClr val="FFFFFF"/>
                </a:solidFill>
              </a:defRPr>
            </a:lvl1pPr>
          </a:lstStyle>
          <a:p>
            <a:pPr/>
            <a:r>
              <a:t>Name of Presenter</a:t>
            </a:r>
          </a:p>
        </p:txBody>
      </p:sp>
      <p:sp>
        <p:nvSpPr>
          <p:cNvPr id="16" name="Text Placeholder 4"/>
          <p:cNvSpPr/>
          <p:nvPr>
            <p:ph type="body" sz="quarter" idx="23" hasCustomPrompt="1"/>
          </p:nvPr>
        </p:nvSpPr>
        <p:spPr>
          <a:xfrm>
            <a:off x="4860032" y="3952692"/>
            <a:ext cx="4032449" cy="561949"/>
          </a:xfrm>
          <a:prstGeom prst="rect">
            <a:avLst/>
          </a:prstGeom>
        </p:spPr>
        <p:txBody>
          <a:bodyPr/>
          <a:lstStyle>
            <a:lvl1pPr>
              <a:defRPr sz="1400">
                <a:solidFill>
                  <a:srgbClr val="FFFFFF"/>
                </a:solidFill>
              </a:defRPr>
            </a:lvl1pPr>
          </a:lstStyle>
          <a:p>
            <a:pPr/>
            <a:r>
              <a:t>RI / Entity / Programme</a:t>
            </a:r>
          </a:p>
        </p:txBody>
      </p:sp>
      <p:sp>
        <p:nvSpPr>
          <p:cNvPr id="17" name="Slide Number"/>
          <p:cNvSpPr txBox="1"/>
          <p:nvPr>
            <p:ph type="sldNum" sz="quarter" idx="2"/>
          </p:nvPr>
        </p:nvSpPr>
        <p:spPr>
          <a:xfrm>
            <a:off x="6279593" y="4634777"/>
            <a:ext cx="273607" cy="264971"/>
          </a:xfrm>
          <a:prstGeom prst="rect">
            <a:avLst/>
          </a:prstGeom>
        </p:spPr>
        <p:txBody>
          <a:bodyPr/>
          <a:lstStyle>
            <a:lvl1pPr>
              <a:defRPr sz="1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Back Cov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Rectangle 8"/>
          <p:cNvSpPr txBox="1"/>
          <p:nvPr/>
        </p:nvSpPr>
        <p:spPr>
          <a:xfrm>
            <a:off x="4706480" y="1995685"/>
            <a:ext cx="1921966" cy="4508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400">
                <a:solidFill>
                  <a:srgbClr val="003087"/>
                </a:solidFill>
              </a:defRPr>
            </a:lvl1pPr>
          </a:lstStyle>
          <a:p>
            <a:pPr/>
            <a:r>
              <a:t>THANK YOU</a:t>
            </a:r>
          </a:p>
        </p:txBody>
      </p:sp>
      <p:sp>
        <p:nvSpPr>
          <p:cNvPr id="129" name="Rectangle 6"/>
          <p:cNvSpPr txBox="1"/>
          <p:nvPr/>
        </p:nvSpPr>
        <p:spPr>
          <a:xfrm>
            <a:off x="4757299" y="2836934"/>
            <a:ext cx="1268119" cy="23992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100">
                <a:solidFill>
                  <a:srgbClr val="003087"/>
                </a:solidFill>
              </a:defRPr>
            </a:lvl1pPr>
          </a:lstStyle>
          <a:p>
            <a:pPr/>
            <a:r>
              <a:t>www.a-star.edu.sg</a:t>
            </a:r>
          </a:p>
        </p:txBody>
      </p:sp>
      <p:sp>
        <p:nvSpPr>
          <p:cNvPr id="130" name="Straight Connector 2"/>
          <p:cNvSpPr/>
          <p:nvPr/>
        </p:nvSpPr>
        <p:spPr>
          <a:xfrm>
            <a:off x="4788024" y="2787774"/>
            <a:ext cx="1800201" cy="2"/>
          </a:xfrm>
          <a:prstGeom prst="line">
            <a:avLst/>
          </a:prstGeom>
          <a:ln w="3175">
            <a:solidFill>
              <a:srgbClr val="003087"/>
            </a:solidFill>
          </a:ln>
        </p:spPr>
        <p:txBody>
          <a:bodyPr lIns="45718" tIns="45718" rIns="45718" bIns="45718"/>
          <a:lstStyle/>
          <a:p>
            <a:pPr/>
          </a:p>
        </p:txBody>
      </p:sp>
      <p:pic>
        <p:nvPicPr>
          <p:cNvPr id="131" name="Picture 9" descr="Picture 9"/>
          <p:cNvPicPr>
            <a:picLocks noChangeAspect="1"/>
          </p:cNvPicPr>
          <p:nvPr/>
        </p:nvPicPr>
        <p:blipFill>
          <a:blip r:embed="rId3">
            <a:extLst/>
          </a:blip>
          <a:stretch>
            <a:fillRect/>
          </a:stretch>
        </p:blipFill>
        <p:spPr>
          <a:xfrm>
            <a:off x="4788024" y="365585"/>
            <a:ext cx="1944218" cy="536494"/>
          </a:xfrm>
          <a:prstGeom prst="rect">
            <a:avLst/>
          </a:prstGeom>
          <a:ln w="12700">
            <a:miter lim="400000"/>
          </a:ln>
        </p:spPr>
      </p:pic>
      <p:sp>
        <p:nvSpPr>
          <p:cNvPr id="132" name="Slide Number"/>
          <p:cNvSpPr txBox="1"/>
          <p:nvPr>
            <p:ph type="sldNum" sz="quarter" idx="2"/>
          </p:nvPr>
        </p:nvSpPr>
        <p:spPr>
          <a:xfrm>
            <a:off x="6279593" y="4634777"/>
            <a:ext cx="273607" cy="264971"/>
          </a:xfrm>
          <a:prstGeom prst="rect">
            <a:avLst/>
          </a:prstGeom>
        </p:spPr>
        <p:txBody>
          <a:bodyPr/>
          <a:lstStyle>
            <a:lvl1pPr>
              <a:defRPr sz="1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Section Divider">
    <p:spTree>
      <p:nvGrpSpPr>
        <p:cNvPr id="1" name=""/>
        <p:cNvGrpSpPr/>
        <p:nvPr/>
      </p:nvGrpSpPr>
      <p:grpSpPr>
        <a:xfrm>
          <a:off x="0" y="0"/>
          <a:ext cx="0" cy="0"/>
          <a:chOff x="0" y="0"/>
          <a:chExt cx="0" cy="0"/>
        </a:xfrm>
      </p:grpSpPr>
      <p:sp>
        <p:nvSpPr>
          <p:cNvPr id="139" name="Slide Number"/>
          <p:cNvSpPr txBox="1"/>
          <p:nvPr>
            <p:ph type="sldNum" sz="quarter" idx="2"/>
          </p:nvPr>
        </p:nvSpPr>
        <p:spPr>
          <a:xfrm>
            <a:off x="6279593" y="4634777"/>
            <a:ext cx="273607" cy="264971"/>
          </a:xfrm>
          <a:prstGeom prst="rect">
            <a:avLst/>
          </a:prstGeom>
        </p:spPr>
        <p:txBody>
          <a:bodyPr/>
          <a:lstStyle>
            <a:lvl1pPr>
              <a:defRPr sz="1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46" name="Slide Number Placeholder 5"/>
          <p:cNvSpPr txBox="1"/>
          <p:nvPr/>
        </p:nvSpPr>
        <p:spPr>
          <a:xfrm>
            <a:off x="585271" y="4970585"/>
            <a:ext cx="3148922" cy="216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b="1" sz="800">
                <a:solidFill>
                  <a:srgbClr val="201F1E"/>
                </a:solidFill>
              </a:defRPr>
            </a:pPr>
            <a:r>
              <a:t>Genome Institute of Singapore, A*STAR Singapore Confidential</a:t>
            </a:r>
            <a:r>
              <a:rPr b="0"/>
              <a:t> </a:t>
            </a:r>
          </a:p>
        </p:txBody>
      </p:sp>
      <p:pic>
        <p:nvPicPr>
          <p:cNvPr id="147" name="Picture 3" descr="Picture 3"/>
          <p:cNvPicPr>
            <a:picLocks noChangeAspect="1"/>
          </p:cNvPicPr>
          <p:nvPr/>
        </p:nvPicPr>
        <p:blipFill>
          <a:blip r:embed="rId2">
            <a:extLst/>
          </a:blip>
          <a:stretch>
            <a:fillRect/>
          </a:stretch>
        </p:blipFill>
        <p:spPr>
          <a:xfrm>
            <a:off x="0" y="0"/>
            <a:ext cx="621240" cy="5143500"/>
          </a:xfrm>
          <a:prstGeom prst="rect">
            <a:avLst/>
          </a:prstGeom>
          <a:ln w="12700">
            <a:miter lim="400000"/>
          </a:ln>
        </p:spPr>
      </p:pic>
      <p:sp>
        <p:nvSpPr>
          <p:cNvPr id="148" name="Title Text"/>
          <p:cNvSpPr txBox="1"/>
          <p:nvPr>
            <p:ph type="title"/>
          </p:nvPr>
        </p:nvSpPr>
        <p:spPr>
          <a:prstGeom prst="rect">
            <a:avLst/>
          </a:prstGeom>
        </p:spPr>
        <p:txBody>
          <a:bodyPr/>
          <a:lstStyle/>
          <a:p>
            <a:pPr/>
            <a:r>
              <a:t>Title Text</a:t>
            </a:r>
          </a:p>
        </p:txBody>
      </p:sp>
      <p:sp>
        <p:nvSpPr>
          <p:cNvPr id="14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0" y="0"/>
            <a:ext cx="358342" cy="364438"/>
          </a:xfrm>
          <a:prstGeom prst="rect">
            <a:avLst/>
          </a:prstGeom>
        </p:spPr>
        <p:txBody>
          <a:bodyPr anchor="t"/>
          <a:lstStyle>
            <a:lvl1pPr algn="l">
              <a:defRPr sz="18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Cov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 name="TITLE IN OPEN SANS, BOLD, CAPS,SIZE 29,left ALIGN"/>
          <p:cNvSpPr txBox="1"/>
          <p:nvPr>
            <p:ph type="title" hasCustomPrompt="1"/>
          </p:nvPr>
        </p:nvSpPr>
        <p:spPr>
          <a:xfrm>
            <a:off x="4860032" y="1288841"/>
            <a:ext cx="4032449" cy="1683535"/>
          </a:xfrm>
          <a:prstGeom prst="rect">
            <a:avLst/>
          </a:prstGeom>
        </p:spPr>
        <p:txBody>
          <a:bodyPr/>
          <a:lstStyle>
            <a:lvl1pPr>
              <a:lnSpc>
                <a:spcPct val="90000"/>
              </a:lnSpc>
              <a:defRPr cap="all" sz="2900">
                <a:solidFill>
                  <a:srgbClr val="FFFFFF"/>
                </a:solidFill>
              </a:defRPr>
            </a:lvl1pPr>
          </a:lstStyle>
          <a:p>
            <a:pPr/>
            <a:r>
              <a:t>TITLE IN OPEN SANS, BOLD, CAPS,SIZE 29,left ALIGN</a:t>
            </a:r>
          </a:p>
        </p:txBody>
      </p:sp>
      <p:sp>
        <p:nvSpPr>
          <p:cNvPr id="25" name="Body Level One…"/>
          <p:cNvSpPr txBox="1"/>
          <p:nvPr>
            <p:ph type="body" sz="quarter" idx="1" hasCustomPrompt="1"/>
          </p:nvPr>
        </p:nvSpPr>
        <p:spPr>
          <a:xfrm>
            <a:off x="4860032" y="4515965"/>
            <a:ext cx="1751691" cy="288034"/>
          </a:xfrm>
          <a:prstGeom prst="rect">
            <a:avLst/>
          </a:prstGeom>
        </p:spPr>
        <p:txBody>
          <a:bodyPr/>
          <a:lstStyle>
            <a:lvl1pPr>
              <a:spcBef>
                <a:spcPts val="200"/>
              </a:spcBef>
              <a:defRPr sz="1000">
                <a:solidFill>
                  <a:srgbClr val="FFFFFF"/>
                </a:solidFill>
              </a:defRPr>
            </a:lvl1pPr>
            <a:lvl2pPr marL="355600" indent="-127000">
              <a:spcBef>
                <a:spcPts val="200"/>
              </a:spcBef>
              <a:defRPr sz="1000">
                <a:solidFill>
                  <a:srgbClr val="FFFFFF"/>
                </a:solidFill>
              </a:defRPr>
            </a:lvl2pPr>
            <a:lvl3pPr marL="600075" indent="-142875">
              <a:spcBef>
                <a:spcPts val="200"/>
              </a:spcBef>
              <a:defRPr sz="1000">
                <a:solidFill>
                  <a:srgbClr val="FFFFFF"/>
                </a:solidFill>
              </a:defRPr>
            </a:lvl3pPr>
            <a:lvl4pPr marL="849084" indent="-163284">
              <a:spcBef>
                <a:spcPts val="200"/>
              </a:spcBef>
              <a:defRPr sz="1000">
                <a:solidFill>
                  <a:srgbClr val="FFFFFF"/>
                </a:solidFill>
              </a:defRPr>
            </a:lvl4pPr>
            <a:lvl5pPr marL="1077684" indent="-163284">
              <a:spcBef>
                <a:spcPts val="200"/>
              </a:spcBef>
              <a:defRPr sz="1000">
                <a:solidFill>
                  <a:srgbClr val="FFFFFF"/>
                </a:solidFill>
              </a:defRPr>
            </a:lvl5pPr>
          </a:lstStyle>
          <a:p>
            <a:pPr/>
            <a:r>
              <a:t>Date</a:t>
            </a:r>
          </a:p>
          <a:p>
            <a:pPr lvl="1"/>
            <a:r>
              <a:t/>
            </a:r>
          </a:p>
          <a:p>
            <a:pPr lvl="2"/>
            <a:r>
              <a:t/>
            </a:r>
          </a:p>
          <a:p>
            <a:pPr lvl="3"/>
            <a:r>
              <a:t/>
            </a:r>
          </a:p>
          <a:p>
            <a:pPr lvl="4"/>
            <a:r>
              <a:t/>
            </a:r>
          </a:p>
        </p:txBody>
      </p:sp>
      <p:sp>
        <p:nvSpPr>
          <p:cNvPr id="26" name="Text Placeholder 4"/>
          <p:cNvSpPr/>
          <p:nvPr>
            <p:ph type="body" sz="quarter" idx="21" hasCustomPrompt="1"/>
          </p:nvPr>
        </p:nvSpPr>
        <p:spPr>
          <a:xfrm>
            <a:off x="4860032" y="3459891"/>
            <a:ext cx="4032449" cy="478802"/>
          </a:xfrm>
          <a:prstGeom prst="rect">
            <a:avLst/>
          </a:prstGeom>
        </p:spPr>
        <p:txBody>
          <a:bodyPr/>
          <a:lstStyle>
            <a:lvl1pPr>
              <a:defRPr sz="1400">
                <a:solidFill>
                  <a:srgbClr val="FFFFFF"/>
                </a:solidFill>
              </a:defRPr>
            </a:lvl1pPr>
          </a:lstStyle>
          <a:p>
            <a:pPr/>
            <a:r>
              <a:t>Designation, Department</a:t>
            </a:r>
          </a:p>
        </p:txBody>
      </p:sp>
      <p:sp>
        <p:nvSpPr>
          <p:cNvPr id="27" name="Text Placeholder 2"/>
          <p:cNvSpPr/>
          <p:nvPr>
            <p:ph type="body" sz="quarter" idx="22" hasCustomPrompt="1"/>
          </p:nvPr>
        </p:nvSpPr>
        <p:spPr>
          <a:xfrm>
            <a:off x="4860032" y="3219822"/>
            <a:ext cx="4032449" cy="288703"/>
          </a:xfrm>
          <a:prstGeom prst="rect">
            <a:avLst/>
          </a:prstGeom>
        </p:spPr>
        <p:txBody>
          <a:bodyPr/>
          <a:lstStyle>
            <a:lvl1pPr defTabSz="777240">
              <a:defRPr b="1" sz="1300">
                <a:solidFill>
                  <a:srgbClr val="FFFFFF"/>
                </a:solidFill>
              </a:defRPr>
            </a:lvl1pPr>
          </a:lstStyle>
          <a:p>
            <a:pPr/>
            <a:r>
              <a:t>Name of Presenter</a:t>
            </a:r>
          </a:p>
        </p:txBody>
      </p:sp>
      <p:sp>
        <p:nvSpPr>
          <p:cNvPr id="28" name="Text Placeholder 4"/>
          <p:cNvSpPr/>
          <p:nvPr>
            <p:ph type="body" sz="quarter" idx="23" hasCustomPrompt="1"/>
          </p:nvPr>
        </p:nvSpPr>
        <p:spPr>
          <a:xfrm>
            <a:off x="4860032" y="3952692"/>
            <a:ext cx="4032449" cy="561949"/>
          </a:xfrm>
          <a:prstGeom prst="rect">
            <a:avLst/>
          </a:prstGeom>
        </p:spPr>
        <p:txBody>
          <a:bodyPr/>
          <a:lstStyle>
            <a:lvl1pPr>
              <a:defRPr sz="1400">
                <a:solidFill>
                  <a:srgbClr val="FFFFFF"/>
                </a:solidFill>
              </a:defRPr>
            </a:lvl1pPr>
          </a:lstStyle>
          <a:p>
            <a:pPr/>
            <a:r>
              <a:t>RI / Entity / Programme</a:t>
            </a:r>
          </a:p>
        </p:txBody>
      </p:sp>
      <p:sp>
        <p:nvSpPr>
          <p:cNvPr id="29" name="Slide Number"/>
          <p:cNvSpPr txBox="1"/>
          <p:nvPr>
            <p:ph type="sldNum" sz="quarter" idx="2"/>
          </p:nvPr>
        </p:nvSpPr>
        <p:spPr>
          <a:xfrm>
            <a:off x="6279593" y="4634777"/>
            <a:ext cx="273607" cy="264971"/>
          </a:xfrm>
          <a:prstGeom prst="rect">
            <a:avLst/>
          </a:prstGeom>
        </p:spPr>
        <p:txBody>
          <a:bodyPr/>
          <a:lstStyle>
            <a:lvl1pPr>
              <a:defRPr sz="1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ov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 name="TITLE IN OPEN SANS, BOLD, CAPS,SIZE 29,left ALIGN"/>
          <p:cNvSpPr txBox="1"/>
          <p:nvPr>
            <p:ph type="title" hasCustomPrompt="1"/>
          </p:nvPr>
        </p:nvSpPr>
        <p:spPr>
          <a:xfrm>
            <a:off x="4860032" y="1288841"/>
            <a:ext cx="4032449" cy="1683535"/>
          </a:xfrm>
          <a:prstGeom prst="rect">
            <a:avLst/>
          </a:prstGeom>
        </p:spPr>
        <p:txBody>
          <a:bodyPr/>
          <a:lstStyle>
            <a:lvl1pPr>
              <a:lnSpc>
                <a:spcPct val="90000"/>
              </a:lnSpc>
              <a:defRPr cap="all" sz="2900">
                <a:solidFill>
                  <a:srgbClr val="FFFFFF"/>
                </a:solidFill>
              </a:defRPr>
            </a:lvl1pPr>
          </a:lstStyle>
          <a:p>
            <a:pPr/>
            <a:r>
              <a:t>TITLE IN OPEN SANS, BOLD, CAPS,SIZE 29,left ALIGN</a:t>
            </a:r>
          </a:p>
        </p:txBody>
      </p:sp>
      <p:sp>
        <p:nvSpPr>
          <p:cNvPr id="37" name="Body Level One…"/>
          <p:cNvSpPr txBox="1"/>
          <p:nvPr>
            <p:ph type="body" sz="quarter" idx="1" hasCustomPrompt="1"/>
          </p:nvPr>
        </p:nvSpPr>
        <p:spPr>
          <a:xfrm>
            <a:off x="4860032" y="4515965"/>
            <a:ext cx="1751691" cy="288034"/>
          </a:xfrm>
          <a:prstGeom prst="rect">
            <a:avLst/>
          </a:prstGeom>
        </p:spPr>
        <p:txBody>
          <a:bodyPr/>
          <a:lstStyle>
            <a:lvl1pPr>
              <a:spcBef>
                <a:spcPts val="200"/>
              </a:spcBef>
              <a:defRPr sz="1000">
                <a:solidFill>
                  <a:srgbClr val="FFFFFF"/>
                </a:solidFill>
              </a:defRPr>
            </a:lvl1pPr>
            <a:lvl2pPr marL="355600" indent="-127000">
              <a:spcBef>
                <a:spcPts val="200"/>
              </a:spcBef>
              <a:defRPr sz="1000">
                <a:solidFill>
                  <a:srgbClr val="FFFFFF"/>
                </a:solidFill>
              </a:defRPr>
            </a:lvl2pPr>
            <a:lvl3pPr marL="600075" indent="-142875">
              <a:spcBef>
                <a:spcPts val="200"/>
              </a:spcBef>
              <a:defRPr sz="1000">
                <a:solidFill>
                  <a:srgbClr val="FFFFFF"/>
                </a:solidFill>
              </a:defRPr>
            </a:lvl3pPr>
            <a:lvl4pPr marL="849084" indent="-163284">
              <a:spcBef>
                <a:spcPts val="200"/>
              </a:spcBef>
              <a:defRPr sz="1000">
                <a:solidFill>
                  <a:srgbClr val="FFFFFF"/>
                </a:solidFill>
              </a:defRPr>
            </a:lvl4pPr>
            <a:lvl5pPr marL="1077684" indent="-163284">
              <a:spcBef>
                <a:spcPts val="200"/>
              </a:spcBef>
              <a:defRPr sz="1000">
                <a:solidFill>
                  <a:srgbClr val="FFFFFF"/>
                </a:solidFill>
              </a:defRPr>
            </a:lvl5pPr>
          </a:lstStyle>
          <a:p>
            <a:pPr/>
            <a:r>
              <a:t>Date</a:t>
            </a:r>
          </a:p>
          <a:p>
            <a:pPr lvl="1"/>
            <a:r>
              <a:t/>
            </a:r>
          </a:p>
          <a:p>
            <a:pPr lvl="2"/>
            <a:r>
              <a:t/>
            </a:r>
          </a:p>
          <a:p>
            <a:pPr lvl="3"/>
            <a:r>
              <a:t/>
            </a:r>
          </a:p>
          <a:p>
            <a:pPr lvl="4"/>
            <a:r>
              <a:t/>
            </a:r>
          </a:p>
        </p:txBody>
      </p:sp>
      <p:sp>
        <p:nvSpPr>
          <p:cNvPr id="38" name="Text Placeholder 4"/>
          <p:cNvSpPr/>
          <p:nvPr>
            <p:ph type="body" sz="quarter" idx="21" hasCustomPrompt="1"/>
          </p:nvPr>
        </p:nvSpPr>
        <p:spPr>
          <a:xfrm>
            <a:off x="4860032" y="3459891"/>
            <a:ext cx="4032449" cy="478802"/>
          </a:xfrm>
          <a:prstGeom prst="rect">
            <a:avLst/>
          </a:prstGeom>
        </p:spPr>
        <p:txBody>
          <a:bodyPr/>
          <a:lstStyle>
            <a:lvl1pPr>
              <a:defRPr sz="1400">
                <a:solidFill>
                  <a:srgbClr val="FFFFFF"/>
                </a:solidFill>
              </a:defRPr>
            </a:lvl1pPr>
          </a:lstStyle>
          <a:p>
            <a:pPr/>
            <a:r>
              <a:t>Designation, Department</a:t>
            </a:r>
          </a:p>
        </p:txBody>
      </p:sp>
      <p:sp>
        <p:nvSpPr>
          <p:cNvPr id="39" name="Text Placeholder 2"/>
          <p:cNvSpPr/>
          <p:nvPr>
            <p:ph type="body" sz="quarter" idx="22" hasCustomPrompt="1"/>
          </p:nvPr>
        </p:nvSpPr>
        <p:spPr>
          <a:xfrm>
            <a:off x="4860032" y="3219822"/>
            <a:ext cx="4032449" cy="288703"/>
          </a:xfrm>
          <a:prstGeom prst="rect">
            <a:avLst/>
          </a:prstGeom>
        </p:spPr>
        <p:txBody>
          <a:bodyPr/>
          <a:lstStyle>
            <a:lvl1pPr defTabSz="777240">
              <a:defRPr b="1" sz="1300">
                <a:solidFill>
                  <a:srgbClr val="FFFFFF"/>
                </a:solidFill>
              </a:defRPr>
            </a:lvl1pPr>
          </a:lstStyle>
          <a:p>
            <a:pPr/>
            <a:r>
              <a:t>Name of Presenter</a:t>
            </a:r>
          </a:p>
        </p:txBody>
      </p:sp>
      <p:sp>
        <p:nvSpPr>
          <p:cNvPr id="40" name="Text Placeholder 4"/>
          <p:cNvSpPr/>
          <p:nvPr>
            <p:ph type="body" sz="quarter" idx="23" hasCustomPrompt="1"/>
          </p:nvPr>
        </p:nvSpPr>
        <p:spPr>
          <a:xfrm>
            <a:off x="4860032" y="3952692"/>
            <a:ext cx="4032449" cy="561949"/>
          </a:xfrm>
          <a:prstGeom prst="rect">
            <a:avLst/>
          </a:prstGeom>
        </p:spPr>
        <p:txBody>
          <a:bodyPr/>
          <a:lstStyle>
            <a:lvl1pPr>
              <a:defRPr sz="1400">
                <a:solidFill>
                  <a:srgbClr val="FFFFFF"/>
                </a:solidFill>
              </a:defRPr>
            </a:lvl1pPr>
          </a:lstStyle>
          <a:p>
            <a:pPr/>
            <a:r>
              <a:t>RI / Entity / Programme</a:t>
            </a:r>
          </a:p>
        </p:txBody>
      </p:sp>
      <p:sp>
        <p:nvSpPr>
          <p:cNvPr id="41" name="Slide Number"/>
          <p:cNvSpPr txBox="1"/>
          <p:nvPr>
            <p:ph type="sldNum" sz="quarter" idx="2"/>
          </p:nvPr>
        </p:nvSpPr>
        <p:spPr>
          <a:xfrm>
            <a:off x="6279593" y="4634777"/>
            <a:ext cx="273607" cy="264971"/>
          </a:xfrm>
          <a:prstGeom prst="rect">
            <a:avLst/>
          </a:prstGeom>
        </p:spPr>
        <p:txBody>
          <a:bodyPr/>
          <a:lstStyle>
            <a:lvl1pPr>
              <a:defRPr sz="1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v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IN OPEN SANS, BOLD, CAPS,SIZE 29,left ALIGN"/>
          <p:cNvSpPr txBox="1"/>
          <p:nvPr>
            <p:ph type="title" hasCustomPrompt="1"/>
          </p:nvPr>
        </p:nvSpPr>
        <p:spPr>
          <a:xfrm>
            <a:off x="4860032" y="1288841"/>
            <a:ext cx="4032449" cy="1683535"/>
          </a:xfrm>
          <a:prstGeom prst="rect">
            <a:avLst/>
          </a:prstGeom>
        </p:spPr>
        <p:txBody>
          <a:bodyPr/>
          <a:lstStyle>
            <a:lvl1pPr>
              <a:lnSpc>
                <a:spcPct val="90000"/>
              </a:lnSpc>
              <a:defRPr cap="all" sz="2900">
                <a:solidFill>
                  <a:srgbClr val="FFFFFF"/>
                </a:solidFill>
              </a:defRPr>
            </a:lvl1pPr>
          </a:lstStyle>
          <a:p>
            <a:pPr/>
            <a:r>
              <a:t>TITLE IN OPEN SANS, BOLD, CAPS,SIZE 29,left ALIGN</a:t>
            </a:r>
          </a:p>
        </p:txBody>
      </p:sp>
      <p:sp>
        <p:nvSpPr>
          <p:cNvPr id="49" name="Body Level One…"/>
          <p:cNvSpPr txBox="1"/>
          <p:nvPr>
            <p:ph type="body" sz="quarter" idx="1" hasCustomPrompt="1"/>
          </p:nvPr>
        </p:nvSpPr>
        <p:spPr>
          <a:xfrm>
            <a:off x="4860032" y="4515965"/>
            <a:ext cx="1751691" cy="288034"/>
          </a:xfrm>
          <a:prstGeom prst="rect">
            <a:avLst/>
          </a:prstGeom>
        </p:spPr>
        <p:txBody>
          <a:bodyPr/>
          <a:lstStyle>
            <a:lvl1pPr>
              <a:spcBef>
                <a:spcPts val="200"/>
              </a:spcBef>
              <a:defRPr sz="1000">
                <a:solidFill>
                  <a:srgbClr val="FFFFFF"/>
                </a:solidFill>
              </a:defRPr>
            </a:lvl1pPr>
            <a:lvl2pPr marL="355600" indent="-127000">
              <a:spcBef>
                <a:spcPts val="200"/>
              </a:spcBef>
              <a:defRPr sz="1000">
                <a:solidFill>
                  <a:srgbClr val="FFFFFF"/>
                </a:solidFill>
              </a:defRPr>
            </a:lvl2pPr>
            <a:lvl3pPr marL="600075" indent="-142875">
              <a:spcBef>
                <a:spcPts val="200"/>
              </a:spcBef>
              <a:defRPr sz="1000">
                <a:solidFill>
                  <a:srgbClr val="FFFFFF"/>
                </a:solidFill>
              </a:defRPr>
            </a:lvl3pPr>
            <a:lvl4pPr marL="849084" indent="-163284">
              <a:spcBef>
                <a:spcPts val="200"/>
              </a:spcBef>
              <a:defRPr sz="1000">
                <a:solidFill>
                  <a:srgbClr val="FFFFFF"/>
                </a:solidFill>
              </a:defRPr>
            </a:lvl4pPr>
            <a:lvl5pPr marL="1077684" indent="-163284">
              <a:spcBef>
                <a:spcPts val="200"/>
              </a:spcBef>
              <a:defRPr sz="1000">
                <a:solidFill>
                  <a:srgbClr val="FFFFFF"/>
                </a:solidFill>
              </a:defRPr>
            </a:lvl5pPr>
          </a:lstStyle>
          <a:p>
            <a:pPr/>
            <a:r>
              <a:t>Date</a:t>
            </a:r>
          </a:p>
          <a:p>
            <a:pPr lvl="1"/>
            <a:r>
              <a:t/>
            </a:r>
          </a:p>
          <a:p>
            <a:pPr lvl="2"/>
            <a:r>
              <a:t/>
            </a:r>
          </a:p>
          <a:p>
            <a:pPr lvl="3"/>
            <a:r>
              <a:t/>
            </a:r>
          </a:p>
          <a:p>
            <a:pPr lvl="4"/>
            <a:r>
              <a:t/>
            </a:r>
          </a:p>
        </p:txBody>
      </p:sp>
      <p:sp>
        <p:nvSpPr>
          <p:cNvPr id="50" name="Text Placeholder 4"/>
          <p:cNvSpPr/>
          <p:nvPr>
            <p:ph type="body" sz="quarter" idx="21" hasCustomPrompt="1"/>
          </p:nvPr>
        </p:nvSpPr>
        <p:spPr>
          <a:xfrm>
            <a:off x="4860032" y="3459891"/>
            <a:ext cx="4032449" cy="478802"/>
          </a:xfrm>
          <a:prstGeom prst="rect">
            <a:avLst/>
          </a:prstGeom>
        </p:spPr>
        <p:txBody>
          <a:bodyPr/>
          <a:lstStyle>
            <a:lvl1pPr>
              <a:defRPr sz="1400">
                <a:solidFill>
                  <a:srgbClr val="FFFFFF"/>
                </a:solidFill>
              </a:defRPr>
            </a:lvl1pPr>
          </a:lstStyle>
          <a:p>
            <a:pPr/>
            <a:r>
              <a:t>Designation, Department</a:t>
            </a:r>
          </a:p>
        </p:txBody>
      </p:sp>
      <p:sp>
        <p:nvSpPr>
          <p:cNvPr id="51" name="Text Placeholder 2"/>
          <p:cNvSpPr/>
          <p:nvPr>
            <p:ph type="body" sz="quarter" idx="22" hasCustomPrompt="1"/>
          </p:nvPr>
        </p:nvSpPr>
        <p:spPr>
          <a:xfrm>
            <a:off x="4860032" y="3219822"/>
            <a:ext cx="4032449" cy="288703"/>
          </a:xfrm>
          <a:prstGeom prst="rect">
            <a:avLst/>
          </a:prstGeom>
        </p:spPr>
        <p:txBody>
          <a:bodyPr/>
          <a:lstStyle>
            <a:lvl1pPr defTabSz="777240">
              <a:defRPr b="1" sz="1300">
                <a:solidFill>
                  <a:srgbClr val="FFFFFF"/>
                </a:solidFill>
              </a:defRPr>
            </a:lvl1pPr>
          </a:lstStyle>
          <a:p>
            <a:pPr/>
            <a:r>
              <a:t>Name of Presenter</a:t>
            </a:r>
          </a:p>
        </p:txBody>
      </p:sp>
      <p:sp>
        <p:nvSpPr>
          <p:cNvPr id="52" name="Text Placeholder 4"/>
          <p:cNvSpPr/>
          <p:nvPr>
            <p:ph type="body" sz="quarter" idx="23" hasCustomPrompt="1"/>
          </p:nvPr>
        </p:nvSpPr>
        <p:spPr>
          <a:xfrm>
            <a:off x="4860032" y="3952692"/>
            <a:ext cx="4032449" cy="561949"/>
          </a:xfrm>
          <a:prstGeom prst="rect">
            <a:avLst/>
          </a:prstGeom>
        </p:spPr>
        <p:txBody>
          <a:bodyPr/>
          <a:lstStyle>
            <a:lvl1pPr>
              <a:defRPr sz="1400">
                <a:solidFill>
                  <a:srgbClr val="FFFFFF"/>
                </a:solidFill>
              </a:defRPr>
            </a:lvl1pPr>
          </a:lstStyle>
          <a:p>
            <a:pPr/>
            <a:r>
              <a:t>RI / Entity / Programme</a:t>
            </a:r>
          </a:p>
        </p:txBody>
      </p:sp>
      <p:sp>
        <p:nvSpPr>
          <p:cNvPr id="53" name="Slide Number"/>
          <p:cNvSpPr txBox="1"/>
          <p:nvPr>
            <p:ph type="sldNum" sz="quarter" idx="2"/>
          </p:nvPr>
        </p:nvSpPr>
        <p:spPr>
          <a:xfrm>
            <a:off x="6279593" y="4634777"/>
            <a:ext cx="273607" cy="264971"/>
          </a:xfrm>
          <a:prstGeom prst="rect">
            <a:avLst/>
          </a:prstGeom>
        </p:spPr>
        <p:txBody>
          <a:bodyPr/>
          <a:lstStyle>
            <a:lvl1pPr>
              <a:defRPr sz="1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ontent page">
    <p:spTree>
      <p:nvGrpSpPr>
        <p:cNvPr id="1" name=""/>
        <p:cNvGrpSpPr/>
        <p:nvPr/>
      </p:nvGrpSpPr>
      <p:grpSpPr>
        <a:xfrm>
          <a:off x="0" y="0"/>
          <a:ext cx="0" cy="0"/>
          <a:chOff x="0" y="0"/>
          <a:chExt cx="0" cy="0"/>
        </a:xfrm>
      </p:grpSpPr>
      <p:pic>
        <p:nvPicPr>
          <p:cNvPr id="60" name="Picture 3" descr="Picture 3"/>
          <p:cNvPicPr>
            <a:picLocks noChangeAspect="1"/>
          </p:cNvPicPr>
          <p:nvPr/>
        </p:nvPicPr>
        <p:blipFill>
          <a:blip r:embed="rId2">
            <a:extLst/>
          </a:blip>
          <a:stretch>
            <a:fillRect/>
          </a:stretch>
        </p:blipFill>
        <p:spPr>
          <a:xfrm>
            <a:off x="0" y="0"/>
            <a:ext cx="621240" cy="5143500"/>
          </a:xfrm>
          <a:prstGeom prst="rect">
            <a:avLst/>
          </a:prstGeom>
          <a:ln w="12700">
            <a:miter lim="400000"/>
          </a:ln>
        </p:spPr>
      </p:pic>
      <p:sp>
        <p:nvSpPr>
          <p:cNvPr id="61" name="Body Level One…"/>
          <p:cNvSpPr txBox="1"/>
          <p:nvPr>
            <p:ph type="body" sz="quarter" idx="1" hasCustomPrompt="1"/>
          </p:nvPr>
        </p:nvSpPr>
        <p:spPr>
          <a:xfrm>
            <a:off x="1403350" y="1178913"/>
            <a:ext cx="5029200" cy="274322"/>
          </a:xfrm>
          <a:prstGeom prst="rect">
            <a:avLst/>
          </a:prstGeom>
        </p:spPr>
        <p:txBody>
          <a:bodyPr anchor="ctr"/>
          <a:lstStyle>
            <a:lvl1pPr>
              <a:defRPr b="1">
                <a:solidFill>
                  <a:srgbClr val="003087"/>
                </a:solidFill>
              </a:defRPr>
            </a:lvl1pPr>
            <a:lvl2pPr>
              <a:defRPr b="1">
                <a:solidFill>
                  <a:srgbClr val="003087"/>
                </a:solidFill>
              </a:defRPr>
            </a:lvl2pPr>
            <a:lvl3pPr>
              <a:defRPr b="1">
                <a:solidFill>
                  <a:srgbClr val="003087"/>
                </a:solidFill>
              </a:defRPr>
            </a:lvl3pPr>
            <a:lvl4pPr>
              <a:defRPr b="1">
                <a:solidFill>
                  <a:srgbClr val="003087"/>
                </a:solidFill>
              </a:defRPr>
            </a:lvl4pPr>
            <a:lvl5pPr>
              <a:defRPr b="1">
                <a:solidFill>
                  <a:srgbClr val="003087"/>
                </a:solidFill>
              </a:defRPr>
            </a:lvl5pPr>
          </a:lstStyle>
          <a:p>
            <a:pPr/>
            <a:r>
              <a:t>Section One Header</a:t>
            </a:r>
          </a:p>
          <a:p>
            <a:pPr lvl="1"/>
            <a:r>
              <a:t/>
            </a:r>
          </a:p>
          <a:p>
            <a:pPr lvl="2"/>
            <a:r>
              <a:t/>
            </a:r>
          </a:p>
          <a:p>
            <a:pPr lvl="3"/>
            <a:r>
              <a:t/>
            </a:r>
          </a:p>
          <a:p>
            <a:pPr lvl="4"/>
            <a:r>
              <a:t/>
            </a:r>
          </a:p>
        </p:txBody>
      </p:sp>
      <p:sp>
        <p:nvSpPr>
          <p:cNvPr id="62" name="Text Placeholder 7"/>
          <p:cNvSpPr/>
          <p:nvPr>
            <p:ph type="body" sz="quarter" idx="21" hasCustomPrompt="1"/>
          </p:nvPr>
        </p:nvSpPr>
        <p:spPr>
          <a:xfrm>
            <a:off x="1403350" y="1674491"/>
            <a:ext cx="5029200" cy="274322"/>
          </a:xfrm>
          <a:prstGeom prst="rect">
            <a:avLst/>
          </a:prstGeom>
        </p:spPr>
        <p:txBody>
          <a:bodyPr anchor="ctr"/>
          <a:lstStyle>
            <a:lvl1pPr defTabSz="704087">
              <a:spcBef>
                <a:spcPts val="200"/>
              </a:spcBef>
              <a:defRPr b="1" sz="1200">
                <a:solidFill>
                  <a:srgbClr val="003087"/>
                </a:solidFill>
              </a:defRPr>
            </a:lvl1pPr>
          </a:lstStyle>
          <a:p>
            <a:pPr/>
            <a:r>
              <a:t>Section Two Header</a:t>
            </a:r>
          </a:p>
        </p:txBody>
      </p:sp>
      <p:sp>
        <p:nvSpPr>
          <p:cNvPr id="63" name="Text Placeholder 9"/>
          <p:cNvSpPr/>
          <p:nvPr>
            <p:ph type="body" sz="quarter" idx="22" hasCustomPrompt="1"/>
          </p:nvPr>
        </p:nvSpPr>
        <p:spPr>
          <a:xfrm>
            <a:off x="1403350" y="2181686"/>
            <a:ext cx="5029200" cy="274322"/>
          </a:xfrm>
          <a:prstGeom prst="rect">
            <a:avLst/>
          </a:prstGeom>
        </p:spPr>
        <p:txBody>
          <a:bodyPr anchor="ctr"/>
          <a:lstStyle>
            <a:lvl1pPr defTabSz="704087">
              <a:spcBef>
                <a:spcPts val="200"/>
              </a:spcBef>
              <a:defRPr b="1" sz="1200">
                <a:solidFill>
                  <a:srgbClr val="003087"/>
                </a:solidFill>
              </a:defRPr>
            </a:lvl1pPr>
          </a:lstStyle>
          <a:p>
            <a:pPr/>
            <a:r>
              <a:t>Section Three Header</a:t>
            </a:r>
          </a:p>
        </p:txBody>
      </p:sp>
      <p:sp>
        <p:nvSpPr>
          <p:cNvPr id="64" name="Text Placeholder 13"/>
          <p:cNvSpPr/>
          <p:nvPr>
            <p:ph type="body" sz="quarter" idx="23" hasCustomPrompt="1"/>
          </p:nvPr>
        </p:nvSpPr>
        <p:spPr>
          <a:xfrm>
            <a:off x="1403350" y="2681553"/>
            <a:ext cx="5029200" cy="274322"/>
          </a:xfrm>
          <a:prstGeom prst="rect">
            <a:avLst/>
          </a:prstGeom>
        </p:spPr>
        <p:txBody>
          <a:bodyPr anchor="ctr"/>
          <a:lstStyle>
            <a:lvl1pPr defTabSz="704087">
              <a:spcBef>
                <a:spcPts val="200"/>
              </a:spcBef>
              <a:defRPr b="1" sz="1200">
                <a:solidFill>
                  <a:srgbClr val="003087"/>
                </a:solidFill>
              </a:defRPr>
            </a:lvl1pPr>
          </a:lstStyle>
          <a:p>
            <a:pPr/>
            <a:r>
              <a:t>Section Four Header</a:t>
            </a:r>
          </a:p>
        </p:txBody>
      </p:sp>
      <p:sp>
        <p:nvSpPr>
          <p:cNvPr id="65" name="Text Placeholder 15"/>
          <p:cNvSpPr/>
          <p:nvPr>
            <p:ph type="body" sz="quarter" idx="24" hasCustomPrompt="1"/>
          </p:nvPr>
        </p:nvSpPr>
        <p:spPr>
          <a:xfrm>
            <a:off x="6732588" y="1178910"/>
            <a:ext cx="1079774" cy="274322"/>
          </a:xfrm>
          <a:prstGeom prst="rect">
            <a:avLst/>
          </a:prstGeom>
        </p:spPr>
        <p:txBody>
          <a:bodyPr anchor="ctr"/>
          <a:lstStyle>
            <a:lvl1pPr defTabSz="704087">
              <a:spcBef>
                <a:spcPts val="200"/>
              </a:spcBef>
              <a:defRPr b="1" sz="1200">
                <a:solidFill>
                  <a:srgbClr val="003087"/>
                </a:solidFill>
              </a:defRPr>
            </a:lvl1pPr>
          </a:lstStyle>
          <a:p>
            <a:pPr/>
            <a:r>
              <a:t>Page</a:t>
            </a:r>
          </a:p>
        </p:txBody>
      </p:sp>
      <p:sp>
        <p:nvSpPr>
          <p:cNvPr id="66" name="Text Placeholder 17"/>
          <p:cNvSpPr/>
          <p:nvPr>
            <p:ph type="body" sz="quarter" idx="25" hasCustomPrompt="1"/>
          </p:nvPr>
        </p:nvSpPr>
        <p:spPr>
          <a:xfrm>
            <a:off x="6732588" y="1674491"/>
            <a:ext cx="1079774" cy="274322"/>
          </a:xfrm>
          <a:prstGeom prst="rect">
            <a:avLst/>
          </a:prstGeom>
        </p:spPr>
        <p:txBody>
          <a:bodyPr anchor="ctr"/>
          <a:lstStyle>
            <a:lvl1pPr defTabSz="704087">
              <a:spcBef>
                <a:spcPts val="200"/>
              </a:spcBef>
              <a:defRPr b="1" sz="1200">
                <a:solidFill>
                  <a:srgbClr val="003087"/>
                </a:solidFill>
              </a:defRPr>
            </a:lvl1pPr>
          </a:lstStyle>
          <a:p>
            <a:pPr/>
            <a:r>
              <a:t>Page</a:t>
            </a:r>
          </a:p>
        </p:txBody>
      </p:sp>
      <p:sp>
        <p:nvSpPr>
          <p:cNvPr id="67" name="Text Placeholder 19"/>
          <p:cNvSpPr/>
          <p:nvPr>
            <p:ph type="body" sz="quarter" idx="26" hasCustomPrompt="1"/>
          </p:nvPr>
        </p:nvSpPr>
        <p:spPr>
          <a:xfrm>
            <a:off x="6732588" y="2181686"/>
            <a:ext cx="1079774" cy="274322"/>
          </a:xfrm>
          <a:prstGeom prst="rect">
            <a:avLst/>
          </a:prstGeom>
        </p:spPr>
        <p:txBody>
          <a:bodyPr anchor="ctr"/>
          <a:lstStyle>
            <a:lvl1pPr defTabSz="704087">
              <a:spcBef>
                <a:spcPts val="200"/>
              </a:spcBef>
              <a:defRPr b="1" sz="1200">
                <a:solidFill>
                  <a:srgbClr val="003087"/>
                </a:solidFill>
              </a:defRPr>
            </a:lvl1pPr>
          </a:lstStyle>
          <a:p>
            <a:pPr/>
            <a:r>
              <a:t>Page</a:t>
            </a:r>
          </a:p>
        </p:txBody>
      </p:sp>
      <p:sp>
        <p:nvSpPr>
          <p:cNvPr id="68" name="Text Placeholder 21"/>
          <p:cNvSpPr/>
          <p:nvPr>
            <p:ph type="body" sz="quarter" idx="27" hasCustomPrompt="1"/>
          </p:nvPr>
        </p:nvSpPr>
        <p:spPr>
          <a:xfrm>
            <a:off x="6732588" y="2681553"/>
            <a:ext cx="1079774" cy="274322"/>
          </a:xfrm>
          <a:prstGeom prst="rect">
            <a:avLst/>
          </a:prstGeom>
        </p:spPr>
        <p:txBody>
          <a:bodyPr anchor="ctr"/>
          <a:lstStyle>
            <a:lvl1pPr defTabSz="704087">
              <a:spcBef>
                <a:spcPts val="200"/>
              </a:spcBef>
              <a:defRPr b="1" sz="1200">
                <a:solidFill>
                  <a:srgbClr val="003087"/>
                </a:solidFill>
              </a:defRPr>
            </a:lvl1pPr>
          </a:lstStyle>
          <a:p>
            <a:pPr/>
            <a:r>
              <a:t>Page</a:t>
            </a:r>
          </a:p>
        </p:txBody>
      </p:sp>
      <p:sp>
        <p:nvSpPr>
          <p:cNvPr id="69" name="Text Placeholder 26"/>
          <p:cNvSpPr/>
          <p:nvPr>
            <p:ph type="body" sz="quarter" idx="28" hasCustomPrompt="1"/>
          </p:nvPr>
        </p:nvSpPr>
        <p:spPr>
          <a:xfrm>
            <a:off x="1403350" y="3161526"/>
            <a:ext cx="5029200" cy="274322"/>
          </a:xfrm>
          <a:prstGeom prst="rect">
            <a:avLst/>
          </a:prstGeom>
        </p:spPr>
        <p:txBody>
          <a:bodyPr anchor="ctr"/>
          <a:lstStyle>
            <a:lvl1pPr defTabSz="704087">
              <a:spcBef>
                <a:spcPts val="200"/>
              </a:spcBef>
              <a:defRPr b="1" sz="1200">
                <a:solidFill>
                  <a:srgbClr val="003087"/>
                </a:solidFill>
              </a:defRPr>
            </a:lvl1pPr>
          </a:lstStyle>
          <a:p>
            <a:pPr/>
            <a:r>
              <a:t>Section Five Header</a:t>
            </a:r>
          </a:p>
        </p:txBody>
      </p:sp>
      <p:sp>
        <p:nvSpPr>
          <p:cNvPr id="70" name="Text Placeholder 28"/>
          <p:cNvSpPr/>
          <p:nvPr>
            <p:ph type="body" sz="quarter" idx="29" hasCustomPrompt="1"/>
          </p:nvPr>
        </p:nvSpPr>
        <p:spPr>
          <a:xfrm>
            <a:off x="6732588" y="3158083"/>
            <a:ext cx="1079774" cy="274322"/>
          </a:xfrm>
          <a:prstGeom prst="rect">
            <a:avLst/>
          </a:prstGeom>
        </p:spPr>
        <p:txBody>
          <a:bodyPr anchor="ctr"/>
          <a:lstStyle>
            <a:lvl1pPr defTabSz="704087">
              <a:spcBef>
                <a:spcPts val="200"/>
              </a:spcBef>
              <a:defRPr b="1" sz="1200">
                <a:solidFill>
                  <a:srgbClr val="003087"/>
                </a:solidFill>
              </a:defRPr>
            </a:lvl1pPr>
          </a:lstStyle>
          <a:p>
            <a:pPr/>
            <a:r>
              <a:t>Page</a:t>
            </a:r>
          </a:p>
        </p:txBody>
      </p:sp>
      <p:sp>
        <p:nvSpPr>
          <p:cNvPr id="71" name="Content in Open Sans, bold, size 20, left align"/>
          <p:cNvSpPr txBox="1"/>
          <p:nvPr>
            <p:ph type="title" hasCustomPrompt="1"/>
          </p:nvPr>
        </p:nvSpPr>
        <p:spPr>
          <a:xfrm>
            <a:off x="899591" y="336411"/>
            <a:ext cx="7920882" cy="469127"/>
          </a:xfrm>
          <a:prstGeom prst="rect">
            <a:avLst/>
          </a:prstGeom>
        </p:spPr>
        <p:txBody>
          <a:bodyPr/>
          <a:lstStyle/>
          <a:p>
            <a:pPr/>
            <a:r>
              <a:t>Content in Open Sans, bold, size 20, left align</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nd Content">
    <p:spTree>
      <p:nvGrpSpPr>
        <p:cNvPr id="1" name=""/>
        <p:cNvGrpSpPr/>
        <p:nvPr/>
      </p:nvGrpSpPr>
      <p:grpSpPr>
        <a:xfrm>
          <a:off x="0" y="0"/>
          <a:ext cx="0" cy="0"/>
          <a:chOff x="0" y="0"/>
          <a:chExt cx="0" cy="0"/>
        </a:xfrm>
      </p:grpSpPr>
      <p:sp>
        <p:nvSpPr>
          <p:cNvPr id="79" name="Title in Open Sans, bold, size 20, left align"/>
          <p:cNvSpPr txBox="1"/>
          <p:nvPr>
            <p:ph type="title" hasCustomPrompt="1"/>
          </p:nvPr>
        </p:nvSpPr>
        <p:spPr>
          <a:prstGeom prst="rect">
            <a:avLst/>
          </a:prstGeom>
        </p:spPr>
        <p:txBody>
          <a:bodyPr/>
          <a:lstStyle/>
          <a:p>
            <a:pPr/>
            <a:r>
              <a:t>Title in Open Sans, bold, size 20, left align</a:t>
            </a:r>
          </a:p>
        </p:txBody>
      </p:sp>
      <p:sp>
        <p:nvSpPr>
          <p:cNvPr id="80" name="Body Level One…"/>
          <p:cNvSpPr txBox="1"/>
          <p:nvPr>
            <p:ph type="body" idx="1" hasCustomPrompt="1"/>
          </p:nvPr>
        </p:nvSpPr>
        <p:spPr>
          <a:prstGeom prst="rect">
            <a:avLst/>
          </a:prstGeom>
        </p:spPr>
        <p:txBody>
          <a:bodyPr/>
          <a:lstStyle/>
          <a:p>
            <a:pPr/>
            <a:r>
              <a:t>Click to input content (min. text size 16)</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Title and Content">
    <p:spTree>
      <p:nvGrpSpPr>
        <p:cNvPr id="1" name=""/>
        <p:cNvGrpSpPr/>
        <p:nvPr/>
      </p:nvGrpSpPr>
      <p:grpSpPr>
        <a:xfrm>
          <a:off x="0" y="0"/>
          <a:ext cx="0" cy="0"/>
          <a:chOff x="0" y="0"/>
          <a:chExt cx="0" cy="0"/>
        </a:xfrm>
      </p:grpSpPr>
      <p:pic>
        <p:nvPicPr>
          <p:cNvPr id="88" name="Picture 3" descr="Picture 3"/>
          <p:cNvPicPr>
            <a:picLocks noChangeAspect="1"/>
          </p:cNvPicPr>
          <p:nvPr/>
        </p:nvPicPr>
        <p:blipFill>
          <a:blip r:embed="rId2">
            <a:extLst/>
          </a:blip>
          <a:stretch>
            <a:fillRect/>
          </a:stretch>
        </p:blipFill>
        <p:spPr>
          <a:xfrm>
            <a:off x="0" y="0"/>
            <a:ext cx="621240" cy="5143500"/>
          </a:xfrm>
          <a:prstGeom prst="rect">
            <a:avLst/>
          </a:prstGeom>
          <a:ln w="12700">
            <a:miter lim="400000"/>
          </a:ln>
        </p:spPr>
      </p:pic>
      <p:sp>
        <p:nvSpPr>
          <p:cNvPr id="89" name="Rectangle 2"/>
          <p:cNvSpPr/>
          <p:nvPr/>
        </p:nvSpPr>
        <p:spPr>
          <a:xfrm>
            <a:off x="0" y="0"/>
            <a:ext cx="827584" cy="5143500"/>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90" name="Title in Open Sans, bold, size 20, left align"/>
          <p:cNvSpPr txBox="1"/>
          <p:nvPr>
            <p:ph type="title" hasCustomPrompt="1"/>
          </p:nvPr>
        </p:nvSpPr>
        <p:spPr>
          <a:xfrm>
            <a:off x="323527" y="339502"/>
            <a:ext cx="8496946" cy="720080"/>
          </a:xfrm>
          <a:prstGeom prst="rect">
            <a:avLst/>
          </a:prstGeom>
        </p:spPr>
        <p:txBody>
          <a:bodyPr/>
          <a:lstStyle/>
          <a:p>
            <a:pPr/>
            <a:r>
              <a:t>Title in Open Sans, bold, size 20, left align</a:t>
            </a:r>
          </a:p>
        </p:txBody>
      </p:sp>
      <p:sp>
        <p:nvSpPr>
          <p:cNvPr id="91" name="Body Level One…"/>
          <p:cNvSpPr txBox="1"/>
          <p:nvPr>
            <p:ph type="body" idx="1" hasCustomPrompt="1"/>
          </p:nvPr>
        </p:nvSpPr>
        <p:spPr>
          <a:xfrm>
            <a:off x="323527" y="1131590"/>
            <a:ext cx="8496946" cy="3240361"/>
          </a:xfrm>
          <a:prstGeom prst="rect">
            <a:avLst/>
          </a:prstGeom>
        </p:spPr>
        <p:txBody>
          <a:bodyPr/>
          <a:lstStyle/>
          <a:p>
            <a:pPr/>
            <a:r>
              <a:t>Click to input content (min. text size 16)</a:t>
            </a:r>
          </a:p>
          <a:p>
            <a:pPr lvl="1"/>
            <a:r>
              <a:t/>
            </a:r>
          </a:p>
          <a:p>
            <a:pPr lvl="2"/>
            <a:r>
              <a:t/>
            </a:r>
          </a:p>
          <a:p>
            <a:pPr lvl="3"/>
            <a:r>
              <a:t/>
            </a:r>
          </a:p>
          <a:p>
            <a:pPr lvl="4"/>
            <a:r>
              <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Section Divi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9" name="Section header in Open Sans, bold, size 28, left align"/>
          <p:cNvSpPr txBox="1"/>
          <p:nvPr>
            <p:ph type="title" hasCustomPrompt="1"/>
          </p:nvPr>
        </p:nvSpPr>
        <p:spPr>
          <a:xfrm>
            <a:off x="611560" y="1275604"/>
            <a:ext cx="5492702" cy="954110"/>
          </a:xfrm>
          <a:prstGeom prst="rect">
            <a:avLst/>
          </a:prstGeom>
        </p:spPr>
        <p:txBody>
          <a:bodyPr/>
          <a:lstStyle>
            <a:lvl1pPr>
              <a:defRPr sz="2800"/>
            </a:lvl1pPr>
          </a:lstStyle>
          <a:p>
            <a:pPr/>
            <a:r>
              <a:t>Section header in Open Sans, bold, size 28, left align</a:t>
            </a:r>
          </a:p>
        </p:txBody>
      </p:sp>
      <p:sp>
        <p:nvSpPr>
          <p:cNvPr id="100" name="Slide Number"/>
          <p:cNvSpPr txBox="1"/>
          <p:nvPr>
            <p:ph type="sldNum" sz="quarter" idx="2"/>
          </p:nvPr>
        </p:nvSpPr>
        <p:spPr>
          <a:xfrm>
            <a:off x="6279593" y="4634777"/>
            <a:ext cx="273607" cy="264971"/>
          </a:xfrm>
          <a:prstGeom prst="rect">
            <a:avLst/>
          </a:prstGeom>
        </p:spPr>
        <p:txBody>
          <a:bodyPr/>
          <a:lstStyle>
            <a:lvl1pPr>
              <a:defRPr sz="1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Contact Us">
    <p:spTree>
      <p:nvGrpSpPr>
        <p:cNvPr id="1" name=""/>
        <p:cNvGrpSpPr/>
        <p:nvPr/>
      </p:nvGrpSpPr>
      <p:grpSpPr>
        <a:xfrm>
          <a:off x="0" y="0"/>
          <a:ext cx="0" cy="0"/>
          <a:chOff x="0" y="0"/>
          <a:chExt cx="0" cy="0"/>
        </a:xfrm>
      </p:grpSpPr>
      <p:pic>
        <p:nvPicPr>
          <p:cNvPr id="107" name="Picture 3" descr="Picture 3"/>
          <p:cNvPicPr>
            <a:picLocks noChangeAspect="1"/>
          </p:cNvPicPr>
          <p:nvPr/>
        </p:nvPicPr>
        <p:blipFill>
          <a:blip r:embed="rId2">
            <a:extLst/>
          </a:blip>
          <a:stretch>
            <a:fillRect/>
          </a:stretch>
        </p:blipFill>
        <p:spPr>
          <a:xfrm>
            <a:off x="0" y="0"/>
            <a:ext cx="621240" cy="5143500"/>
          </a:xfrm>
          <a:prstGeom prst="rect">
            <a:avLst/>
          </a:prstGeom>
          <a:ln w="12700">
            <a:miter lim="400000"/>
          </a:ln>
        </p:spPr>
      </p:pic>
      <p:sp>
        <p:nvSpPr>
          <p:cNvPr id="108" name="Body Level One…"/>
          <p:cNvSpPr txBox="1"/>
          <p:nvPr>
            <p:ph type="body" sz="quarter" idx="1" hasCustomPrompt="1"/>
          </p:nvPr>
        </p:nvSpPr>
        <p:spPr>
          <a:xfrm>
            <a:off x="1044375" y="1530724"/>
            <a:ext cx="4114802" cy="205742"/>
          </a:xfrm>
          <a:prstGeom prst="rect">
            <a:avLst/>
          </a:prstGeom>
        </p:spPr>
        <p:txBody>
          <a:bodyPr anchor="ctr"/>
          <a:lstStyle>
            <a:lvl1pPr>
              <a:defRPr sz="1500"/>
            </a:lvl1pPr>
            <a:lvl2pPr marL="419100" indent="-190500">
              <a:defRPr sz="1500"/>
            </a:lvl2pPr>
            <a:lvl3pPr marL="671512" indent="-214312">
              <a:defRPr sz="1500"/>
            </a:lvl3pPr>
            <a:lvl4pPr marL="930727" indent="-244927">
              <a:defRPr sz="1500"/>
            </a:lvl4pPr>
            <a:lvl5pPr marL="1159327" indent="-244927">
              <a:defRPr sz="1500"/>
            </a:lvl5pPr>
          </a:lstStyle>
          <a:p>
            <a:pPr/>
            <a:r>
              <a:t>Research Institute</a:t>
            </a:r>
          </a:p>
          <a:p>
            <a:pPr lvl="1"/>
            <a:r>
              <a:t/>
            </a:r>
          </a:p>
          <a:p>
            <a:pPr lvl="2"/>
            <a:r>
              <a:t/>
            </a:r>
          </a:p>
          <a:p>
            <a:pPr lvl="3"/>
            <a:r>
              <a:t/>
            </a:r>
          </a:p>
          <a:p>
            <a:pPr lvl="4"/>
            <a:r>
              <a:t/>
            </a:r>
          </a:p>
        </p:txBody>
      </p:sp>
      <p:sp>
        <p:nvSpPr>
          <p:cNvPr id="109" name="Text Placeholder 10"/>
          <p:cNvSpPr/>
          <p:nvPr>
            <p:ph type="body" sz="quarter" idx="21" hasCustomPrompt="1"/>
          </p:nvPr>
        </p:nvSpPr>
        <p:spPr>
          <a:xfrm>
            <a:off x="1044374" y="1293100"/>
            <a:ext cx="4114803" cy="205742"/>
          </a:xfrm>
          <a:prstGeom prst="rect">
            <a:avLst/>
          </a:prstGeom>
        </p:spPr>
        <p:txBody>
          <a:bodyPr anchor="ctr"/>
          <a:lstStyle>
            <a:lvl1pPr defTabSz="429768">
              <a:spcBef>
                <a:spcPts val="100"/>
              </a:spcBef>
              <a:defRPr sz="700"/>
            </a:lvl1pPr>
          </a:lstStyle>
          <a:p>
            <a:pPr/>
            <a:r>
              <a:t>Designation</a:t>
            </a:r>
          </a:p>
        </p:txBody>
      </p:sp>
      <p:sp>
        <p:nvSpPr>
          <p:cNvPr id="110" name="Text Placeholder 12"/>
          <p:cNvSpPr/>
          <p:nvPr>
            <p:ph type="body" sz="quarter" idx="22" hasCustomPrompt="1"/>
          </p:nvPr>
        </p:nvSpPr>
        <p:spPr>
          <a:xfrm>
            <a:off x="1044374" y="1768348"/>
            <a:ext cx="4114803" cy="205742"/>
          </a:xfrm>
          <a:prstGeom prst="rect">
            <a:avLst/>
          </a:prstGeom>
        </p:spPr>
        <p:txBody>
          <a:bodyPr anchor="ctr"/>
          <a:lstStyle>
            <a:lvl1pPr defTabSz="429768">
              <a:spcBef>
                <a:spcPts val="100"/>
              </a:spcBef>
              <a:defRPr sz="700"/>
            </a:lvl1pPr>
          </a:lstStyle>
          <a:p>
            <a:pPr/>
            <a:r>
              <a:t>Tel:</a:t>
            </a:r>
          </a:p>
        </p:txBody>
      </p:sp>
      <p:sp>
        <p:nvSpPr>
          <p:cNvPr id="111" name="Text Placeholder 14"/>
          <p:cNvSpPr/>
          <p:nvPr>
            <p:ph type="body" sz="quarter" idx="23" hasCustomPrompt="1"/>
          </p:nvPr>
        </p:nvSpPr>
        <p:spPr>
          <a:xfrm>
            <a:off x="1044374" y="2005969"/>
            <a:ext cx="4114803" cy="205743"/>
          </a:xfrm>
          <a:prstGeom prst="rect">
            <a:avLst/>
          </a:prstGeom>
        </p:spPr>
        <p:txBody>
          <a:bodyPr anchor="ctr"/>
          <a:lstStyle>
            <a:lvl1pPr defTabSz="429768">
              <a:spcBef>
                <a:spcPts val="100"/>
              </a:spcBef>
              <a:defRPr sz="700"/>
            </a:lvl1pPr>
          </a:lstStyle>
          <a:p>
            <a:pPr/>
            <a:r>
              <a:t>Email:</a:t>
            </a:r>
          </a:p>
        </p:txBody>
      </p:sp>
      <p:sp>
        <p:nvSpPr>
          <p:cNvPr id="112" name="Text Placeholder 10"/>
          <p:cNvSpPr/>
          <p:nvPr>
            <p:ph type="body" sz="quarter" idx="24" hasCustomPrompt="1"/>
          </p:nvPr>
        </p:nvSpPr>
        <p:spPr>
          <a:xfrm>
            <a:off x="1044374" y="1055475"/>
            <a:ext cx="4114803" cy="205742"/>
          </a:xfrm>
          <a:prstGeom prst="rect">
            <a:avLst/>
          </a:prstGeom>
        </p:spPr>
        <p:txBody>
          <a:bodyPr anchor="ctr"/>
          <a:lstStyle>
            <a:lvl1pPr defTabSz="429768">
              <a:spcBef>
                <a:spcPts val="100"/>
              </a:spcBef>
              <a:defRPr b="1" sz="700"/>
            </a:lvl1pPr>
          </a:lstStyle>
          <a:p>
            <a:pPr/>
            <a:r>
              <a:t>Name</a:t>
            </a:r>
          </a:p>
        </p:txBody>
      </p:sp>
      <p:sp>
        <p:nvSpPr>
          <p:cNvPr id="113" name="Text Placeholder 8"/>
          <p:cNvSpPr/>
          <p:nvPr>
            <p:ph type="body" sz="quarter" idx="25" hasCustomPrompt="1"/>
          </p:nvPr>
        </p:nvSpPr>
        <p:spPr>
          <a:xfrm>
            <a:off x="1043607" y="3191005"/>
            <a:ext cx="4114803" cy="205742"/>
          </a:xfrm>
          <a:prstGeom prst="rect">
            <a:avLst/>
          </a:prstGeom>
        </p:spPr>
        <p:txBody>
          <a:bodyPr anchor="ctr"/>
          <a:lstStyle>
            <a:lvl1pPr defTabSz="429768">
              <a:spcBef>
                <a:spcPts val="100"/>
              </a:spcBef>
              <a:defRPr sz="700"/>
            </a:lvl1pPr>
          </a:lstStyle>
          <a:p>
            <a:pPr/>
            <a:r>
              <a:t>Research Institute</a:t>
            </a:r>
          </a:p>
        </p:txBody>
      </p:sp>
      <p:sp>
        <p:nvSpPr>
          <p:cNvPr id="114" name="Text Placeholder 10"/>
          <p:cNvSpPr/>
          <p:nvPr>
            <p:ph type="body" sz="quarter" idx="26" hasCustomPrompt="1"/>
          </p:nvPr>
        </p:nvSpPr>
        <p:spPr>
          <a:xfrm>
            <a:off x="1043607" y="2953386"/>
            <a:ext cx="4114803" cy="205742"/>
          </a:xfrm>
          <a:prstGeom prst="rect">
            <a:avLst/>
          </a:prstGeom>
        </p:spPr>
        <p:txBody>
          <a:bodyPr anchor="ctr"/>
          <a:lstStyle>
            <a:lvl1pPr defTabSz="429768">
              <a:spcBef>
                <a:spcPts val="100"/>
              </a:spcBef>
              <a:defRPr sz="700"/>
            </a:lvl1pPr>
          </a:lstStyle>
          <a:p>
            <a:pPr/>
            <a:r>
              <a:t>Designation</a:t>
            </a:r>
          </a:p>
        </p:txBody>
      </p:sp>
      <p:sp>
        <p:nvSpPr>
          <p:cNvPr id="115" name="Text Placeholder 12"/>
          <p:cNvSpPr/>
          <p:nvPr>
            <p:ph type="body" sz="quarter" idx="27" hasCustomPrompt="1"/>
          </p:nvPr>
        </p:nvSpPr>
        <p:spPr>
          <a:xfrm>
            <a:off x="1043607" y="3428624"/>
            <a:ext cx="4114803" cy="205742"/>
          </a:xfrm>
          <a:prstGeom prst="rect">
            <a:avLst/>
          </a:prstGeom>
        </p:spPr>
        <p:txBody>
          <a:bodyPr anchor="ctr"/>
          <a:lstStyle>
            <a:lvl1pPr defTabSz="429768">
              <a:spcBef>
                <a:spcPts val="100"/>
              </a:spcBef>
              <a:defRPr sz="700"/>
            </a:lvl1pPr>
          </a:lstStyle>
          <a:p>
            <a:pPr/>
            <a:r>
              <a:t>Tel:</a:t>
            </a:r>
          </a:p>
        </p:txBody>
      </p:sp>
      <p:sp>
        <p:nvSpPr>
          <p:cNvPr id="116" name="Text Placeholder 14"/>
          <p:cNvSpPr/>
          <p:nvPr>
            <p:ph type="body" sz="quarter" idx="28" hasCustomPrompt="1"/>
          </p:nvPr>
        </p:nvSpPr>
        <p:spPr>
          <a:xfrm>
            <a:off x="1043607" y="3666242"/>
            <a:ext cx="4114803" cy="205742"/>
          </a:xfrm>
          <a:prstGeom prst="rect">
            <a:avLst/>
          </a:prstGeom>
        </p:spPr>
        <p:txBody>
          <a:bodyPr anchor="ctr"/>
          <a:lstStyle>
            <a:lvl1pPr defTabSz="429768">
              <a:spcBef>
                <a:spcPts val="100"/>
              </a:spcBef>
              <a:defRPr sz="700"/>
            </a:lvl1pPr>
          </a:lstStyle>
          <a:p>
            <a:pPr/>
            <a:r>
              <a:t>Email:</a:t>
            </a:r>
          </a:p>
        </p:txBody>
      </p:sp>
      <p:sp>
        <p:nvSpPr>
          <p:cNvPr id="117" name="Text Placeholder 10"/>
          <p:cNvSpPr/>
          <p:nvPr>
            <p:ph type="body" sz="quarter" idx="29" hasCustomPrompt="1"/>
          </p:nvPr>
        </p:nvSpPr>
        <p:spPr>
          <a:xfrm>
            <a:off x="1043607" y="2715766"/>
            <a:ext cx="4114803" cy="205742"/>
          </a:xfrm>
          <a:prstGeom prst="rect">
            <a:avLst/>
          </a:prstGeom>
        </p:spPr>
        <p:txBody>
          <a:bodyPr anchor="ctr"/>
          <a:lstStyle>
            <a:lvl1pPr defTabSz="429768">
              <a:spcBef>
                <a:spcPts val="100"/>
              </a:spcBef>
              <a:defRPr b="1" sz="700"/>
            </a:lvl1pPr>
          </a:lstStyle>
          <a:p>
            <a:pPr/>
            <a:r>
              <a:t>Name</a:t>
            </a:r>
          </a:p>
        </p:txBody>
      </p:sp>
      <p:sp>
        <p:nvSpPr>
          <p:cNvPr id="118" name="Text Placeholder 39"/>
          <p:cNvSpPr/>
          <p:nvPr>
            <p:ph type="body" sz="quarter" idx="30" hasCustomPrompt="1"/>
          </p:nvPr>
        </p:nvSpPr>
        <p:spPr>
          <a:xfrm>
            <a:off x="5292080" y="1055494"/>
            <a:ext cx="2743202" cy="1156216"/>
          </a:xfrm>
          <a:prstGeom prst="rect">
            <a:avLst/>
          </a:prstGeom>
        </p:spPr>
        <p:txBody>
          <a:bodyPr anchor="ctr"/>
          <a:lstStyle>
            <a:lvl1pPr algn="ctr">
              <a:defRPr sz="1500"/>
            </a:lvl1pPr>
          </a:lstStyle>
          <a:p>
            <a:pPr/>
            <a:r>
              <a:t>Insert Research Institute logo here </a:t>
            </a:r>
          </a:p>
        </p:txBody>
      </p:sp>
      <p:sp>
        <p:nvSpPr>
          <p:cNvPr id="119" name="Text Placeholder 39"/>
          <p:cNvSpPr/>
          <p:nvPr>
            <p:ph type="body" sz="quarter" idx="31" hasCustomPrompt="1"/>
          </p:nvPr>
        </p:nvSpPr>
        <p:spPr>
          <a:xfrm>
            <a:off x="5292080" y="2715766"/>
            <a:ext cx="2743202" cy="1156219"/>
          </a:xfrm>
          <a:prstGeom prst="rect">
            <a:avLst/>
          </a:prstGeom>
        </p:spPr>
        <p:txBody>
          <a:bodyPr anchor="ctr"/>
          <a:lstStyle>
            <a:lvl1pPr algn="ctr">
              <a:defRPr sz="1500"/>
            </a:lvl1pPr>
          </a:lstStyle>
          <a:p>
            <a:pPr/>
            <a:r>
              <a:t>Insert Research Institute logo here </a:t>
            </a:r>
          </a:p>
        </p:txBody>
      </p:sp>
      <p:sp>
        <p:nvSpPr>
          <p:cNvPr id="120" name="Rectangle 17"/>
          <p:cNvSpPr txBox="1"/>
          <p:nvPr/>
        </p:nvSpPr>
        <p:spPr>
          <a:xfrm>
            <a:off x="1017319" y="333464"/>
            <a:ext cx="1756726" cy="4632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500">
                <a:solidFill>
                  <a:srgbClr val="003087"/>
                </a:solidFill>
              </a:defRPr>
            </a:lvl1pPr>
          </a:lstStyle>
          <a:p>
            <a:pPr/>
            <a:r>
              <a:t>Contact us</a:t>
            </a: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3" descr="Picture 3"/>
          <p:cNvPicPr>
            <a:picLocks noChangeAspect="1"/>
          </p:cNvPicPr>
          <p:nvPr/>
        </p:nvPicPr>
        <p:blipFill>
          <a:blip r:embed="rId2">
            <a:extLst/>
          </a:blip>
          <a:stretch>
            <a:fillRect/>
          </a:stretch>
        </p:blipFill>
        <p:spPr>
          <a:xfrm>
            <a:off x="0" y="0"/>
            <a:ext cx="621240" cy="5143500"/>
          </a:xfrm>
          <a:prstGeom prst="rect">
            <a:avLst/>
          </a:prstGeom>
          <a:ln w="12700">
            <a:miter lim="400000"/>
          </a:ln>
        </p:spPr>
      </p:pic>
      <p:sp>
        <p:nvSpPr>
          <p:cNvPr id="3" name="Title in Open Sans, bold, size 20, left align"/>
          <p:cNvSpPr txBox="1"/>
          <p:nvPr>
            <p:ph type="title" hasCustomPrompt="1"/>
          </p:nvPr>
        </p:nvSpPr>
        <p:spPr>
          <a:xfrm>
            <a:off x="899591" y="339502"/>
            <a:ext cx="7920882" cy="7200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Title in Open Sans, bold, size 20, left align</a:t>
            </a:r>
          </a:p>
        </p:txBody>
      </p:sp>
      <p:sp>
        <p:nvSpPr>
          <p:cNvPr id="4" name="Body Level One…"/>
          <p:cNvSpPr txBox="1"/>
          <p:nvPr>
            <p:ph type="body" idx="1" hasCustomPrompt="1"/>
          </p:nvPr>
        </p:nvSpPr>
        <p:spPr>
          <a:xfrm>
            <a:off x="899591" y="1131590"/>
            <a:ext cx="7920882" cy="32403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Click to input content (min. text size 16)</a:t>
            </a:r>
          </a:p>
          <a:p>
            <a:pPr lvl="1"/>
            <a:r>
              <a:t/>
            </a:r>
          </a:p>
          <a:p>
            <a:pPr lvl="2"/>
            <a:r>
              <a:t/>
            </a:r>
          </a:p>
          <a:p>
            <a:pPr lvl="3"/>
            <a:r>
              <a:t/>
            </a:r>
          </a:p>
          <a:p>
            <a:pPr lvl="4"/>
            <a:r>
              <a:t/>
            </a:r>
          </a:p>
        </p:txBody>
      </p:sp>
      <p:sp>
        <p:nvSpPr>
          <p:cNvPr id="5" name="Slide Number"/>
          <p:cNvSpPr txBox="1"/>
          <p:nvPr>
            <p:ph type="sldNum" sz="quarter" idx="2"/>
          </p:nvPr>
        </p:nvSpPr>
        <p:spPr>
          <a:xfrm>
            <a:off x="8761492" y="4773637"/>
            <a:ext cx="202996" cy="190550"/>
          </a:xfrm>
          <a:prstGeom prst="rect">
            <a:avLst/>
          </a:prstGeom>
          <a:ln w="12700">
            <a:miter lim="400000"/>
          </a:ln>
        </p:spPr>
        <p:txBody>
          <a:bodyPr wrap="none" lIns="45718" tIns="45718" rIns="45718" bIns="45718" anchor="ctr">
            <a:spAutoFit/>
          </a:bodyPr>
          <a:lstStyle>
            <a:lvl1pPr algn="r">
              <a:defRPr sz="7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1pPr>
      <a:lvl2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2pPr>
      <a:lvl3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3pPr>
      <a:lvl4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4pPr>
      <a:lvl5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5pPr>
      <a:lvl6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6pPr>
      <a:lvl7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7pPr>
      <a:lvl8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8pPr>
      <a:lvl9pPr marL="0" marR="0" indent="0" algn="l" defTabSz="914400" rtl="0" latinLnBrk="0">
        <a:lnSpc>
          <a:spcPct val="100000"/>
        </a:lnSpc>
        <a:spcBef>
          <a:spcPts val="0"/>
        </a:spcBef>
        <a:spcAft>
          <a:spcPts val="0"/>
        </a:spcAft>
        <a:buClrTx/>
        <a:buSzTx/>
        <a:buFontTx/>
        <a:buNone/>
        <a:tabLst/>
        <a:defRPr b="1" baseline="0" cap="none" i="0" spc="0" strike="noStrike" sz="2000" u="none">
          <a:solidFill>
            <a:srgbClr val="003087"/>
          </a:solidFill>
          <a:uFillTx/>
          <a:latin typeface="+mn-lt"/>
          <a:ea typeface="+mn-ea"/>
          <a:cs typeface="+mn-cs"/>
          <a:sym typeface="Helvetica Neue"/>
        </a:defRPr>
      </a:lvl9pPr>
    </p:titleStyle>
    <p:bodyStyle>
      <a:lvl1pPr marL="0" marR="0" indent="0" algn="l" defTabSz="914400" rtl="0" latinLnBrk="0">
        <a:lnSpc>
          <a:spcPct val="100000"/>
        </a:lnSpc>
        <a:spcBef>
          <a:spcPts val="300"/>
        </a:spcBef>
        <a:spcAft>
          <a:spcPts val="0"/>
        </a:spcAft>
        <a:buClrTx/>
        <a:buSzTx/>
        <a:buFontTx/>
        <a:buNone/>
        <a:tabLst/>
        <a:defRPr b="0" baseline="0" cap="none" i="0" spc="0" strike="noStrike" sz="1600" u="none">
          <a:solidFill>
            <a:srgbClr val="000000"/>
          </a:solidFill>
          <a:uFillTx/>
          <a:latin typeface="+mn-lt"/>
          <a:ea typeface="+mn-ea"/>
          <a:cs typeface="+mn-cs"/>
          <a:sym typeface="Helvetica Neue"/>
        </a:defRPr>
      </a:lvl1pPr>
      <a:lvl2pPr marL="431800" marR="0" indent="-203200"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2pPr>
      <a:lvl3pPr marL="685800" marR="0" indent="-228600"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3pPr>
      <a:lvl4pPr marL="947057" marR="0" indent="-261257"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4pPr>
      <a:lvl5pPr marL="1175657" marR="0" indent="-261257"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5pPr>
      <a:lvl6pPr marL="2468878" marR="0" indent="-182878"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6pPr>
      <a:lvl7pPr marL="2926078" marR="0" indent="-182878"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7pPr>
      <a:lvl8pPr marL="3383279" marR="0" indent="-182878"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8pPr>
      <a:lvl9pPr marL="3840479" marR="0" indent="-182879" algn="l" defTabSz="914400" rtl="0" latinLnBrk="0">
        <a:lnSpc>
          <a:spcPct val="100000"/>
        </a:lnSpc>
        <a:spcBef>
          <a:spcPts val="300"/>
        </a:spcBef>
        <a:spcAft>
          <a:spcPts val="0"/>
        </a:spcAft>
        <a:buClrTx/>
        <a:buSzPct val="100000"/>
        <a:buFontTx/>
        <a:buChar char="•"/>
        <a:tabLst/>
        <a:defRPr b="0" baseline="0" cap="none" i="0" spc="0" strike="noStrike" sz="1600" u="none">
          <a:solidFill>
            <a:srgbClr val="000000"/>
          </a:solidFill>
          <a:uFillTx/>
          <a:latin typeface="+mn-lt"/>
          <a:ea typeface="+mn-ea"/>
          <a:cs typeface="+mn-cs"/>
          <a:sym typeface="Helvetica Neue"/>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b="0" baseline="0" cap="none" i="0" spc="0" strike="noStrike" sz="7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2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jpe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42.png"/><Relationship Id="rId11" Type="http://schemas.openxmlformats.org/officeDocument/2006/relationships/image" Target="../media/image4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 Id="rId3" Type="http://schemas.openxmlformats.org/officeDocument/2006/relationships/image" Target="../media/image5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7.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6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6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tif"/><Relationship Id="rId5" Type="http://schemas.openxmlformats.org/officeDocument/2006/relationships/image" Target="../media/image15.png"/><Relationship Id="rId6"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59" name="Title 1"/>
          <p:cNvSpPr txBox="1"/>
          <p:nvPr>
            <p:ph type="title"/>
          </p:nvPr>
        </p:nvSpPr>
        <p:spPr>
          <a:xfrm>
            <a:off x="4860032" y="1288841"/>
            <a:ext cx="4032449" cy="1683535"/>
          </a:xfrm>
          <a:prstGeom prst="rect">
            <a:avLst/>
          </a:prstGeom>
        </p:spPr>
        <p:txBody>
          <a:bodyPr/>
          <a:lstStyle>
            <a:lvl1pPr>
              <a:defRPr sz="2000"/>
            </a:lvl1pPr>
          </a:lstStyle>
          <a:p>
            <a:pPr/>
            <a:r>
              <a:t>Building Aggregates with a Neighbourhood kernel and a spatial Yardstick (BANKSY)</a:t>
            </a:r>
          </a:p>
        </p:txBody>
      </p:sp>
      <p:sp>
        <p:nvSpPr>
          <p:cNvPr id="160" name="Text Placeholder 4"/>
          <p:cNvSpPr txBox="1"/>
          <p:nvPr>
            <p:ph type="body" sz="quarter" idx="1"/>
          </p:nvPr>
        </p:nvSpPr>
        <p:spPr>
          <a:prstGeom prst="rect">
            <a:avLst/>
          </a:prstGeom>
        </p:spPr>
        <p:txBody>
          <a:bodyPr/>
          <a:lstStyle/>
          <a:p>
            <a:pPr/>
            <a:r>
              <a:t>14 April 2022</a:t>
            </a:r>
          </a:p>
        </p:txBody>
      </p:sp>
      <p:sp>
        <p:nvSpPr>
          <p:cNvPr id="161" name="Text Placeholder 2"/>
          <p:cNvSpPr/>
          <p:nvPr>
            <p:ph type="body" idx="22"/>
          </p:nvPr>
        </p:nvSpPr>
        <p:spPr>
          <a:prstGeom prst="rect">
            <a:avLst/>
          </a:prstGeom>
          <a:extLst>
            <a:ext uri="{C572A759-6A51-4108-AA02-DFA0A04FC94B}">
              <ma14:wrappingTextBoxFlag xmlns:ma14="http://schemas.microsoft.com/office/mac/drawingml/2011/main" val="1"/>
            </a:ext>
          </a:extLst>
        </p:spPr>
        <p:txBody>
          <a:bodyPr/>
          <a:lstStyle>
            <a:lvl1pPr defTabSz="886967">
              <a:lnSpc>
                <a:spcPct val="80000"/>
              </a:lnSpc>
            </a:lvl1pPr>
          </a:lstStyle>
          <a:p>
            <a:pPr/>
            <a:r>
              <a:t>Vipul Singhal</a:t>
            </a:r>
          </a:p>
        </p:txBody>
      </p:sp>
      <p:sp>
        <p:nvSpPr>
          <p:cNvPr id="162" name="Text Placeholder 4"/>
          <p:cNvSpPr txBox="1"/>
          <p:nvPr/>
        </p:nvSpPr>
        <p:spPr>
          <a:xfrm>
            <a:off x="4860032" y="3480004"/>
            <a:ext cx="4032449" cy="9306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spcBef>
                <a:spcPts val="200"/>
              </a:spcBef>
              <a:defRPr sz="1200">
                <a:solidFill>
                  <a:srgbClr val="FFFFFF"/>
                </a:solidFill>
              </a:defRPr>
            </a:pPr>
            <a:r>
              <a:t>Spatial and Single Cell Systems Domain</a:t>
            </a:r>
          </a:p>
          <a:p>
            <a:pPr>
              <a:spcBef>
                <a:spcPts val="200"/>
              </a:spcBef>
              <a:defRPr sz="1200">
                <a:solidFill>
                  <a:srgbClr val="FFFFFF"/>
                </a:solidFill>
              </a:defRPr>
            </a:pPr>
            <a:r>
              <a:t>A*STAR Genome Institute of Singapore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itle 1"/>
          <p:cNvSpPr txBox="1"/>
          <p:nvPr>
            <p:ph type="title"/>
          </p:nvPr>
        </p:nvSpPr>
        <p:spPr>
          <a:xfrm>
            <a:off x="611559" y="1275604"/>
            <a:ext cx="5492703" cy="954110"/>
          </a:xfrm>
          <a:prstGeom prst="rect">
            <a:avLst/>
          </a:prstGeom>
        </p:spPr>
        <p:txBody>
          <a:bodyPr/>
          <a:lstStyle/>
          <a:p>
            <a:pPr/>
            <a:r>
              <a:t>BANKSY: </a:t>
            </a:r>
            <a:r>
              <a:rPr b="0"/>
              <a:t>cell-type and subtype clustering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lide Number Placeholder 5"/>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 name="Title 1"/>
          <p:cNvSpPr txBox="1"/>
          <p:nvPr>
            <p:ph type="title"/>
          </p:nvPr>
        </p:nvSpPr>
        <p:spPr>
          <a:xfrm>
            <a:off x="630387" y="12634"/>
            <a:ext cx="8492013" cy="778021"/>
          </a:xfrm>
          <a:prstGeom prst="rect">
            <a:avLst/>
          </a:prstGeom>
        </p:spPr>
        <p:txBody>
          <a:bodyPr/>
          <a:lstStyle/>
          <a:p>
            <a:pPr/>
            <a:r>
              <a:t>BANKSY leverages the neighbourhood transcriptomes to identify subtly different neuronal subtypes</a:t>
            </a:r>
          </a:p>
        </p:txBody>
      </p:sp>
      <p:grpSp>
        <p:nvGrpSpPr>
          <p:cNvPr id="283" name="Group"/>
          <p:cNvGrpSpPr/>
          <p:nvPr/>
        </p:nvGrpSpPr>
        <p:grpSpPr>
          <a:xfrm>
            <a:off x="942998" y="1009203"/>
            <a:ext cx="7866794" cy="3552445"/>
            <a:chOff x="-1" y="0"/>
            <a:chExt cx="7866792" cy="3552444"/>
          </a:xfrm>
        </p:grpSpPr>
        <p:grpSp>
          <p:nvGrpSpPr>
            <p:cNvPr id="281" name="Group"/>
            <p:cNvGrpSpPr/>
            <p:nvPr/>
          </p:nvGrpSpPr>
          <p:grpSpPr>
            <a:xfrm>
              <a:off x="-2" y="-1"/>
              <a:ext cx="7866794" cy="3552445"/>
              <a:chOff x="0" y="0"/>
              <a:chExt cx="7866792" cy="3552443"/>
            </a:xfrm>
          </p:grpSpPr>
          <p:grpSp>
            <p:nvGrpSpPr>
              <p:cNvPr id="277" name="Group"/>
              <p:cNvGrpSpPr/>
              <p:nvPr/>
            </p:nvGrpSpPr>
            <p:grpSpPr>
              <a:xfrm>
                <a:off x="4153626" y="164714"/>
                <a:ext cx="3713166" cy="3387730"/>
                <a:chOff x="0" y="0"/>
                <a:chExt cx="3713164" cy="3387729"/>
              </a:xfrm>
            </p:grpSpPr>
            <p:pic>
              <p:nvPicPr>
                <p:cNvPr id="275" name="Fig4_Mar31_2023.png" descr="Fig4_Mar31_2023.png"/>
                <p:cNvPicPr>
                  <a:picLocks noChangeAspect="1"/>
                </p:cNvPicPr>
                <p:nvPr/>
              </p:nvPicPr>
              <p:blipFill>
                <a:blip r:embed="rId3">
                  <a:extLst/>
                </a:blip>
                <a:srcRect l="0" t="0" r="64325" b="76472"/>
                <a:stretch>
                  <a:fillRect/>
                </a:stretch>
              </p:blipFill>
              <p:spPr>
                <a:xfrm>
                  <a:off x="-1" y="0"/>
                  <a:ext cx="3713166" cy="3387730"/>
                </a:xfrm>
                <a:prstGeom prst="rect">
                  <a:avLst/>
                </a:prstGeom>
                <a:ln w="12700" cap="flat">
                  <a:noFill/>
                  <a:miter lim="400000"/>
                </a:ln>
                <a:effectLst/>
              </p:spPr>
            </p:pic>
            <p:sp>
              <p:nvSpPr>
                <p:cNvPr id="276" name="Rectangle"/>
                <p:cNvSpPr/>
                <p:nvPr/>
              </p:nvSpPr>
              <p:spPr>
                <a:xfrm>
                  <a:off x="32779" y="462996"/>
                  <a:ext cx="316554" cy="394364"/>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grpSp>
            <p:nvGrpSpPr>
              <p:cNvPr id="280" name="Group"/>
              <p:cNvGrpSpPr/>
              <p:nvPr/>
            </p:nvGrpSpPr>
            <p:grpSpPr>
              <a:xfrm>
                <a:off x="-1" y="0"/>
                <a:ext cx="3675116" cy="2695331"/>
                <a:chOff x="0" y="0"/>
                <a:chExt cx="3675114" cy="2695330"/>
              </a:xfrm>
            </p:grpSpPr>
            <p:pic>
              <p:nvPicPr>
                <p:cNvPr id="278" name="Fig4_Mar31_2023.png" descr="Fig4_Mar31_2023.png"/>
                <p:cNvPicPr>
                  <a:picLocks noChangeAspect="1"/>
                </p:cNvPicPr>
                <p:nvPr/>
              </p:nvPicPr>
              <p:blipFill>
                <a:blip r:embed="rId3">
                  <a:extLst/>
                </a:blip>
                <a:srcRect l="68945" t="0" r="0" b="83537"/>
                <a:stretch>
                  <a:fillRect/>
                </a:stretch>
              </p:blipFill>
              <p:spPr>
                <a:xfrm>
                  <a:off x="-1" y="0"/>
                  <a:ext cx="3675116" cy="2695331"/>
                </a:xfrm>
                <a:prstGeom prst="rect">
                  <a:avLst/>
                </a:prstGeom>
                <a:ln w="12700" cap="flat">
                  <a:noFill/>
                  <a:miter lim="400000"/>
                </a:ln>
                <a:effectLst/>
              </p:spPr>
            </p:pic>
            <p:sp>
              <p:nvSpPr>
                <p:cNvPr id="279" name="Rectangle"/>
                <p:cNvSpPr/>
                <p:nvPr/>
              </p:nvSpPr>
              <p:spPr>
                <a:xfrm>
                  <a:off x="30898" y="16940"/>
                  <a:ext cx="468454" cy="423155"/>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grpSp>
        <p:sp>
          <p:nvSpPr>
            <p:cNvPr id="282" name="Square"/>
            <p:cNvSpPr/>
            <p:nvPr/>
          </p:nvSpPr>
          <p:spPr>
            <a:xfrm>
              <a:off x="4028888" y="2179831"/>
              <a:ext cx="355519" cy="350476"/>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 name="We corroborated the neuronal subtypes from those found in annotated scRNA-seq data from the literature"/>
          <p:cNvSpPr txBox="1"/>
          <p:nvPr>
            <p:ph type="title"/>
          </p:nvPr>
        </p:nvSpPr>
        <p:spPr>
          <a:xfrm>
            <a:off x="977468" y="144809"/>
            <a:ext cx="7920881" cy="720082"/>
          </a:xfrm>
          <a:prstGeom prst="rect">
            <a:avLst/>
          </a:prstGeom>
        </p:spPr>
        <p:txBody>
          <a:bodyPr/>
          <a:lstStyle/>
          <a:p>
            <a:pPr/>
            <a:r>
              <a:t>We corroborated the neuronal subtypes from those found in annotated scRNA-seq data from the literature</a:t>
            </a:r>
          </a:p>
        </p:txBody>
      </p:sp>
      <p:grpSp>
        <p:nvGrpSpPr>
          <p:cNvPr id="291" name="Group"/>
          <p:cNvGrpSpPr/>
          <p:nvPr/>
        </p:nvGrpSpPr>
        <p:grpSpPr>
          <a:xfrm>
            <a:off x="5767666" y="960179"/>
            <a:ext cx="3282927" cy="4096409"/>
            <a:chOff x="0" y="0"/>
            <a:chExt cx="3282925" cy="4096408"/>
          </a:xfrm>
        </p:grpSpPr>
        <p:pic>
          <p:nvPicPr>
            <p:cNvPr id="289" name="Fig4_Mar31_2023.png" descr="Fig4_Mar31_2023.png"/>
            <p:cNvPicPr>
              <a:picLocks noChangeAspect="1"/>
            </p:cNvPicPr>
            <p:nvPr/>
          </p:nvPicPr>
          <p:blipFill>
            <a:blip r:embed="rId3">
              <a:extLst/>
            </a:blip>
            <a:srcRect l="68945" t="32543" r="0" b="41071"/>
            <a:stretch>
              <a:fillRect/>
            </a:stretch>
          </p:blipFill>
          <p:spPr>
            <a:xfrm>
              <a:off x="0" y="237647"/>
              <a:ext cx="3282926" cy="3858762"/>
            </a:xfrm>
            <a:prstGeom prst="rect">
              <a:avLst/>
            </a:prstGeom>
            <a:ln w="12700" cap="flat">
              <a:noFill/>
              <a:miter lim="400000"/>
            </a:ln>
            <a:effectLst/>
          </p:spPr>
        </p:pic>
        <p:sp>
          <p:nvSpPr>
            <p:cNvPr id="290" name="Rectangle"/>
            <p:cNvSpPr/>
            <p:nvPr/>
          </p:nvSpPr>
          <p:spPr>
            <a:xfrm>
              <a:off x="37050" y="0"/>
              <a:ext cx="369376" cy="333657"/>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grpSp>
        <p:nvGrpSpPr>
          <p:cNvPr id="294" name="Group"/>
          <p:cNvGrpSpPr/>
          <p:nvPr/>
        </p:nvGrpSpPr>
        <p:grpSpPr>
          <a:xfrm>
            <a:off x="2710547" y="1125289"/>
            <a:ext cx="2953663" cy="1913977"/>
            <a:chOff x="0" y="0"/>
            <a:chExt cx="2953662" cy="1913976"/>
          </a:xfrm>
        </p:grpSpPr>
        <p:pic>
          <p:nvPicPr>
            <p:cNvPr id="292" name="Group" descr="Group"/>
            <p:cNvPicPr>
              <a:picLocks noChangeAspect="1"/>
            </p:cNvPicPr>
            <p:nvPr/>
          </p:nvPicPr>
          <p:blipFill>
            <a:blip r:embed="rId4">
              <a:extLst/>
            </a:blip>
            <a:srcRect l="0" t="0" r="70532" b="78023"/>
            <a:stretch>
              <a:fillRect/>
            </a:stretch>
          </p:blipFill>
          <p:spPr>
            <a:xfrm>
              <a:off x="54881" y="0"/>
              <a:ext cx="2898782" cy="1913978"/>
            </a:xfrm>
            <a:prstGeom prst="rect">
              <a:avLst/>
            </a:prstGeom>
            <a:ln w="12700" cap="flat">
              <a:noFill/>
              <a:miter lim="400000"/>
            </a:ln>
            <a:effectLst/>
          </p:spPr>
        </p:pic>
        <p:sp>
          <p:nvSpPr>
            <p:cNvPr id="293" name="Rectangle"/>
            <p:cNvSpPr/>
            <p:nvPr/>
          </p:nvSpPr>
          <p:spPr>
            <a:xfrm>
              <a:off x="0" y="226369"/>
              <a:ext cx="266952" cy="241138"/>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grpSp>
        <p:nvGrpSpPr>
          <p:cNvPr id="298" name="Group"/>
          <p:cNvGrpSpPr/>
          <p:nvPr/>
        </p:nvGrpSpPr>
        <p:grpSpPr>
          <a:xfrm>
            <a:off x="2648635" y="3117950"/>
            <a:ext cx="2750736" cy="1987245"/>
            <a:chOff x="0" y="0"/>
            <a:chExt cx="2750734" cy="1987244"/>
          </a:xfrm>
        </p:grpSpPr>
        <p:pic>
          <p:nvPicPr>
            <p:cNvPr id="295" name="Fig4_Mar31_2023.png" descr="Fig4_Mar31_2023.png"/>
            <p:cNvPicPr>
              <a:picLocks noChangeAspect="1"/>
            </p:cNvPicPr>
            <p:nvPr/>
          </p:nvPicPr>
          <p:blipFill>
            <a:blip r:embed="rId3">
              <a:extLst/>
            </a:blip>
            <a:srcRect l="68945" t="16551" r="0" b="67105"/>
            <a:stretch>
              <a:fillRect/>
            </a:stretch>
          </p:blipFill>
          <p:spPr>
            <a:xfrm>
              <a:off x="71251" y="0"/>
              <a:ext cx="2679484" cy="1950766"/>
            </a:xfrm>
            <a:prstGeom prst="rect">
              <a:avLst/>
            </a:prstGeom>
            <a:ln w="12700" cap="flat">
              <a:noFill/>
              <a:miter lim="400000"/>
            </a:ln>
            <a:effectLst/>
          </p:spPr>
        </p:pic>
        <p:sp>
          <p:nvSpPr>
            <p:cNvPr id="296" name="Rectangle"/>
            <p:cNvSpPr/>
            <p:nvPr/>
          </p:nvSpPr>
          <p:spPr>
            <a:xfrm>
              <a:off x="-1" y="2229"/>
              <a:ext cx="301479" cy="272327"/>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297" name="Rectangle"/>
            <p:cNvSpPr/>
            <p:nvPr/>
          </p:nvSpPr>
          <p:spPr>
            <a:xfrm>
              <a:off x="101492" y="1714917"/>
              <a:ext cx="301480" cy="272328"/>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grpSp>
        <p:nvGrpSpPr>
          <p:cNvPr id="301" name="Group"/>
          <p:cNvGrpSpPr/>
          <p:nvPr/>
        </p:nvGrpSpPr>
        <p:grpSpPr>
          <a:xfrm>
            <a:off x="856207" y="1254610"/>
            <a:ext cx="1619376" cy="1477447"/>
            <a:chOff x="0" y="0"/>
            <a:chExt cx="1619374" cy="1477445"/>
          </a:xfrm>
        </p:grpSpPr>
        <p:pic>
          <p:nvPicPr>
            <p:cNvPr id="299" name="Fig4_Mar31_2023.png" descr="Fig4_Mar31_2023.png"/>
            <p:cNvPicPr>
              <a:picLocks noChangeAspect="1"/>
            </p:cNvPicPr>
            <p:nvPr/>
          </p:nvPicPr>
          <p:blipFill>
            <a:blip r:embed="rId3">
              <a:extLst/>
            </a:blip>
            <a:srcRect l="0" t="0" r="64325" b="76472"/>
            <a:stretch>
              <a:fillRect/>
            </a:stretch>
          </p:blipFill>
          <p:spPr>
            <a:xfrm>
              <a:off x="0" y="-1"/>
              <a:ext cx="1619375" cy="1477447"/>
            </a:xfrm>
            <a:prstGeom prst="rect">
              <a:avLst/>
            </a:prstGeom>
            <a:ln w="12700" cap="flat">
              <a:noFill/>
              <a:miter lim="400000"/>
            </a:ln>
            <a:effectLst/>
          </p:spPr>
        </p:pic>
        <p:sp>
          <p:nvSpPr>
            <p:cNvPr id="300" name="Rectangle"/>
            <p:cNvSpPr/>
            <p:nvPr/>
          </p:nvSpPr>
          <p:spPr>
            <a:xfrm>
              <a:off x="14296" y="201920"/>
              <a:ext cx="138055" cy="171990"/>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3"/>
      <p:bldP build="whole" bldLvl="1" animBg="1" rev="0" advAuto="0" spid="291" grpId="2"/>
      <p:bldP build="whole" bldLvl="1" animBg="1" rev="0" advAuto="0" spid="29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 name="Beyond nonspatial clustering: other tested method were unable to robustly identify these subtypes too"/>
          <p:cNvSpPr txBox="1"/>
          <p:nvPr>
            <p:ph type="title"/>
          </p:nvPr>
        </p:nvSpPr>
        <p:spPr>
          <a:xfrm>
            <a:off x="873633" y="105871"/>
            <a:ext cx="8037115" cy="794821"/>
          </a:xfrm>
          <a:prstGeom prst="rect">
            <a:avLst/>
          </a:prstGeom>
        </p:spPr>
        <p:txBody>
          <a:bodyPr/>
          <a:lstStyle/>
          <a:p>
            <a:pPr/>
            <a:r>
              <a:t>Beyond nonspatial clustering: other tested method were unable to robustly identify these subtypes too</a:t>
            </a:r>
          </a:p>
        </p:txBody>
      </p:sp>
      <p:grpSp>
        <p:nvGrpSpPr>
          <p:cNvPr id="317" name="Group"/>
          <p:cNvGrpSpPr/>
          <p:nvPr/>
        </p:nvGrpSpPr>
        <p:grpSpPr>
          <a:xfrm>
            <a:off x="1942387" y="989090"/>
            <a:ext cx="5671982" cy="3924128"/>
            <a:chOff x="-1" y="0"/>
            <a:chExt cx="5671980" cy="3924127"/>
          </a:xfrm>
        </p:grpSpPr>
        <p:grpSp>
          <p:nvGrpSpPr>
            <p:cNvPr id="310" name="Group"/>
            <p:cNvGrpSpPr/>
            <p:nvPr/>
          </p:nvGrpSpPr>
          <p:grpSpPr>
            <a:xfrm>
              <a:off x="2956591" y="15479"/>
              <a:ext cx="2715388" cy="1955052"/>
              <a:chOff x="0" y="0"/>
              <a:chExt cx="2715387" cy="1955051"/>
            </a:xfrm>
          </p:grpSpPr>
          <p:pic>
            <p:nvPicPr>
              <p:cNvPr id="307" name="Fig4_Mar31_2023.png" descr="Fig4_Mar31_2023.png"/>
              <p:cNvPicPr>
                <a:picLocks noChangeAspect="1"/>
              </p:cNvPicPr>
              <p:nvPr/>
            </p:nvPicPr>
            <p:blipFill>
              <a:blip r:embed="rId3">
                <a:extLst/>
              </a:blip>
              <a:srcRect l="0" t="61343" r="64272" b="19462"/>
              <a:stretch>
                <a:fillRect/>
              </a:stretch>
            </p:blipFill>
            <p:spPr>
              <a:xfrm>
                <a:off x="84832" y="0"/>
                <a:ext cx="2630556" cy="1955052"/>
              </a:xfrm>
              <a:prstGeom prst="rect">
                <a:avLst/>
              </a:prstGeom>
              <a:ln w="12700" cap="flat">
                <a:noFill/>
                <a:miter lim="400000"/>
              </a:ln>
              <a:effectLst/>
            </p:spPr>
          </p:pic>
          <p:sp>
            <p:nvSpPr>
              <p:cNvPr id="308" name="Rectangle"/>
              <p:cNvSpPr/>
              <p:nvPr/>
            </p:nvSpPr>
            <p:spPr>
              <a:xfrm>
                <a:off x="0" y="32096"/>
                <a:ext cx="282085" cy="254808"/>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2100"/>
                </a:pPr>
              </a:p>
            </p:txBody>
          </p:sp>
          <p:sp>
            <p:nvSpPr>
              <p:cNvPr id="309" name="Rectangle"/>
              <p:cNvSpPr/>
              <p:nvPr/>
            </p:nvSpPr>
            <p:spPr>
              <a:xfrm>
                <a:off x="0" y="1011577"/>
                <a:ext cx="282085" cy="254809"/>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2100"/>
                </a:pPr>
              </a:p>
            </p:txBody>
          </p:sp>
        </p:grpSp>
        <p:grpSp>
          <p:nvGrpSpPr>
            <p:cNvPr id="316" name="Group"/>
            <p:cNvGrpSpPr/>
            <p:nvPr/>
          </p:nvGrpSpPr>
          <p:grpSpPr>
            <a:xfrm>
              <a:off x="-2" y="0"/>
              <a:ext cx="2806580" cy="3924128"/>
              <a:chOff x="0" y="0"/>
              <a:chExt cx="2806578" cy="3924127"/>
            </a:xfrm>
          </p:grpSpPr>
          <p:pic>
            <p:nvPicPr>
              <p:cNvPr id="311" name="Fig4_Mar31_2023.png" descr="Fig4_Mar31_2023.png"/>
              <p:cNvPicPr>
                <a:picLocks noChangeAspect="1"/>
              </p:cNvPicPr>
              <p:nvPr/>
            </p:nvPicPr>
            <p:blipFill>
              <a:blip r:embed="rId3">
                <a:extLst/>
              </a:blip>
              <a:srcRect l="0" t="23052" r="64272" b="38422"/>
              <a:stretch>
                <a:fillRect/>
              </a:stretch>
            </p:blipFill>
            <p:spPr>
              <a:xfrm>
                <a:off x="176024" y="0"/>
                <a:ext cx="2630555" cy="3924128"/>
              </a:xfrm>
              <a:prstGeom prst="rect">
                <a:avLst/>
              </a:prstGeom>
              <a:ln w="12700" cap="flat">
                <a:noFill/>
                <a:miter lim="400000"/>
              </a:ln>
              <a:effectLst/>
            </p:spPr>
          </p:pic>
          <p:sp>
            <p:nvSpPr>
              <p:cNvPr id="312" name="Rectangle"/>
              <p:cNvSpPr/>
              <p:nvPr/>
            </p:nvSpPr>
            <p:spPr>
              <a:xfrm>
                <a:off x="91191" y="42663"/>
                <a:ext cx="282085" cy="254809"/>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313" name="Rectangle"/>
              <p:cNvSpPr/>
              <p:nvPr/>
            </p:nvSpPr>
            <p:spPr>
              <a:xfrm>
                <a:off x="91191" y="1022144"/>
                <a:ext cx="282085" cy="254808"/>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314" name="Rectangle"/>
              <p:cNvSpPr/>
              <p:nvPr/>
            </p:nvSpPr>
            <p:spPr>
              <a:xfrm>
                <a:off x="91191" y="2001626"/>
                <a:ext cx="282085" cy="171944"/>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2100"/>
                </a:pPr>
              </a:p>
            </p:txBody>
          </p:sp>
          <p:sp>
            <p:nvSpPr>
              <p:cNvPr id="315" name="Rectangle"/>
              <p:cNvSpPr/>
              <p:nvPr/>
            </p:nvSpPr>
            <p:spPr>
              <a:xfrm>
                <a:off x="-1" y="2949223"/>
                <a:ext cx="282085" cy="254809"/>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2100"/>
                </a:pPr>
              </a:p>
            </p:txBody>
          </p:sp>
        </p:gr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2" name="Title in Open Sans, bold, size 20, left align"/>
          <p:cNvSpPr txBox="1"/>
          <p:nvPr>
            <p:ph type="title"/>
          </p:nvPr>
        </p:nvSpPr>
        <p:spPr>
          <a:xfrm>
            <a:off x="899591" y="339501"/>
            <a:ext cx="7920881" cy="720082"/>
          </a:xfrm>
          <a:prstGeom prst="rect">
            <a:avLst/>
          </a:prstGeom>
        </p:spPr>
        <p:txBody>
          <a:bodyPr/>
          <a:lstStyle/>
          <a:p>
            <a:pPr/>
          </a:p>
        </p:txBody>
      </p:sp>
      <p:sp>
        <p:nvSpPr>
          <p:cNvPr id="323" name="Click to input content (min. text size 16)"/>
          <p:cNvSpPr txBox="1"/>
          <p:nvPr>
            <p:ph type="body" idx="1"/>
          </p:nvPr>
        </p:nvSpPr>
        <p:spPr>
          <a:xfrm>
            <a:off x="899591" y="1131589"/>
            <a:ext cx="7920881" cy="3240363"/>
          </a:xfrm>
          <a:prstGeom prst="rect">
            <a:avLst/>
          </a:prstGeom>
        </p:spPr>
        <p:txBody>
          <a:bodyP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lide Number Placeholder 5"/>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31" name="Group"/>
          <p:cNvGrpSpPr/>
          <p:nvPr/>
        </p:nvGrpSpPr>
        <p:grpSpPr>
          <a:xfrm>
            <a:off x="215996" y="1207665"/>
            <a:ext cx="3487956" cy="3815077"/>
            <a:chOff x="0" y="0"/>
            <a:chExt cx="3487954" cy="3815076"/>
          </a:xfrm>
        </p:grpSpPr>
        <p:sp>
          <p:nvSpPr>
            <p:cNvPr id="328" name="TextBox 9"/>
            <p:cNvSpPr txBox="1"/>
            <p:nvPr/>
          </p:nvSpPr>
          <p:spPr>
            <a:xfrm>
              <a:off x="1496757" y="3450638"/>
              <a:ext cx="1919390" cy="364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r>
                <a:t>Moffitt et al. 2018</a:t>
              </a:r>
            </a:p>
          </p:txBody>
        </p:sp>
        <p:pic>
          <p:nvPicPr>
            <p:cNvPr id="329" name="Picture 7" descr="Picture 7"/>
            <p:cNvPicPr>
              <a:picLocks noChangeAspect="1"/>
            </p:cNvPicPr>
            <p:nvPr/>
          </p:nvPicPr>
          <p:blipFill>
            <a:blip r:embed="rId3">
              <a:extLst/>
            </a:blip>
            <a:srcRect l="0" t="0" r="0" b="80100"/>
            <a:stretch>
              <a:fillRect/>
            </a:stretch>
          </p:blipFill>
          <p:spPr>
            <a:xfrm>
              <a:off x="379917" y="-1"/>
              <a:ext cx="2727924" cy="376843"/>
            </a:xfrm>
            <a:prstGeom prst="rect">
              <a:avLst/>
            </a:prstGeom>
            <a:ln w="12700" cap="flat">
              <a:noFill/>
              <a:miter lim="400000"/>
            </a:ln>
            <a:effectLst/>
          </p:spPr>
        </p:pic>
        <p:pic>
          <p:nvPicPr>
            <p:cNvPr id="330" name="Image" descr="Image"/>
            <p:cNvPicPr>
              <a:picLocks noChangeAspect="1"/>
            </p:cNvPicPr>
            <p:nvPr/>
          </p:nvPicPr>
          <p:blipFill>
            <a:blip r:embed="rId4">
              <a:extLst/>
            </a:blip>
            <a:stretch>
              <a:fillRect/>
            </a:stretch>
          </p:blipFill>
          <p:spPr>
            <a:xfrm>
              <a:off x="0" y="684639"/>
              <a:ext cx="3487956" cy="2663531"/>
            </a:xfrm>
            <a:prstGeom prst="rect">
              <a:avLst/>
            </a:prstGeom>
            <a:ln w="12700" cap="flat">
              <a:noFill/>
              <a:miter lim="400000"/>
            </a:ln>
            <a:effectLst/>
          </p:spPr>
        </p:pic>
      </p:grpSp>
      <p:grpSp>
        <p:nvGrpSpPr>
          <p:cNvPr id="334" name="Group"/>
          <p:cNvGrpSpPr/>
          <p:nvPr/>
        </p:nvGrpSpPr>
        <p:grpSpPr>
          <a:xfrm>
            <a:off x="3982155" y="593372"/>
            <a:ext cx="4878278" cy="4532626"/>
            <a:chOff x="0" y="0"/>
            <a:chExt cx="4878277" cy="4532625"/>
          </a:xfrm>
        </p:grpSpPr>
        <p:pic>
          <p:nvPicPr>
            <p:cNvPr id="332" name="Fig3_v8_Jan29.png" descr="Fig3_v8_Jan29.png"/>
            <p:cNvPicPr>
              <a:picLocks noChangeAspect="1"/>
            </p:cNvPicPr>
            <p:nvPr/>
          </p:nvPicPr>
          <p:blipFill>
            <a:blip r:embed="rId5">
              <a:extLst/>
            </a:blip>
            <a:srcRect l="1043" t="26913" r="41737" b="32677"/>
            <a:stretch>
              <a:fillRect/>
            </a:stretch>
          </p:blipFill>
          <p:spPr>
            <a:xfrm rot="31">
              <a:off x="157429" y="129275"/>
              <a:ext cx="4720830" cy="4403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2" y="0"/>
                  </a:moveTo>
                  <a:lnTo>
                    <a:pt x="0" y="92"/>
                  </a:lnTo>
                  <a:lnTo>
                    <a:pt x="80" y="21600"/>
                  </a:lnTo>
                  <a:lnTo>
                    <a:pt x="21600" y="21508"/>
                  </a:lnTo>
                  <a:lnTo>
                    <a:pt x="21522" y="0"/>
                  </a:lnTo>
                  <a:close/>
                </a:path>
              </a:pathLst>
            </a:custGeom>
            <a:ln w="12700" cap="flat">
              <a:noFill/>
              <a:miter lim="400000"/>
            </a:ln>
            <a:effectLst/>
          </p:spPr>
        </p:pic>
        <p:sp>
          <p:nvSpPr>
            <p:cNvPr id="333" name="Rectangle"/>
            <p:cNvSpPr/>
            <p:nvPr/>
          </p:nvSpPr>
          <p:spPr>
            <a:xfrm>
              <a:off x="-1" y="-1"/>
              <a:ext cx="1179691" cy="350663"/>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
        <p:nvSpPr>
          <p:cNvPr id="335" name="Title 1"/>
          <p:cNvSpPr txBox="1"/>
          <p:nvPr/>
        </p:nvSpPr>
        <p:spPr>
          <a:xfrm>
            <a:off x="78792" y="-659"/>
            <a:ext cx="7868816" cy="11015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defRPr b="1" sz="2000">
                <a:solidFill>
                  <a:srgbClr val="003087"/>
                </a:solidFill>
              </a:defRPr>
            </a:lvl1pPr>
          </a:lstStyle>
          <a:p>
            <a:pPr/>
            <a:r>
              <a:t>BANKSY helps distinguish subtly different subgroups within the mature oligodendrocyte population</a:t>
            </a:r>
          </a:p>
        </p:txBody>
      </p:sp>
      <p:sp>
        <p:nvSpPr>
          <p:cNvPr id="336" name="Rectangle"/>
          <p:cNvSpPr/>
          <p:nvPr/>
        </p:nvSpPr>
        <p:spPr>
          <a:xfrm>
            <a:off x="199469" y="1907940"/>
            <a:ext cx="196428" cy="177433"/>
          </a:xfrm>
          <a:prstGeom prst="rect">
            <a:avLst/>
          </a:prstGeom>
          <a:solidFill>
            <a:srgbClr val="FFFFFF"/>
          </a:solidFill>
          <a:ln w="12700">
            <a:miter lim="400000"/>
          </a:ln>
        </p:spPr>
        <p:txBody>
          <a:bodyPr lIns="45718" tIns="45718" rIns="45718" bIns="45718" anchor="ctr"/>
          <a:lstStyle/>
          <a:p>
            <a:pPr>
              <a:defRPr sz="21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1"/>
      <p:bldP build="whole" bldLvl="1" animBg="1" rev="0" advAuto="0" spid="334"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lide Number Placeholder 5"/>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1" name="Title 1"/>
          <p:cNvSpPr txBox="1"/>
          <p:nvPr>
            <p:ph type="title"/>
          </p:nvPr>
        </p:nvSpPr>
        <p:spPr>
          <a:xfrm>
            <a:off x="1388317" y="21424"/>
            <a:ext cx="7184874" cy="1126729"/>
          </a:xfrm>
          <a:prstGeom prst="rect">
            <a:avLst/>
          </a:prstGeom>
        </p:spPr>
        <p:txBody>
          <a:bodyPr/>
          <a:lstStyle/>
          <a:p>
            <a:pPr/>
            <a:r>
              <a:t>Neighbour information helps distinguish subtly different cell types </a:t>
            </a:r>
          </a:p>
        </p:txBody>
      </p:sp>
      <p:pic>
        <p:nvPicPr>
          <p:cNvPr id="342" name="Image" descr="Image"/>
          <p:cNvPicPr>
            <a:picLocks noChangeAspect="1"/>
          </p:cNvPicPr>
          <p:nvPr/>
        </p:nvPicPr>
        <p:blipFill>
          <a:blip r:embed="rId3">
            <a:extLst/>
          </a:blip>
          <a:srcRect l="69079" t="1233" r="0" b="0"/>
          <a:stretch>
            <a:fillRect/>
          </a:stretch>
        </p:blipFill>
        <p:spPr>
          <a:xfrm>
            <a:off x="55216" y="62110"/>
            <a:ext cx="1143968" cy="5019303"/>
          </a:xfrm>
          <a:prstGeom prst="rect">
            <a:avLst/>
          </a:prstGeom>
          <a:ln w="12700">
            <a:miter lim="400000"/>
          </a:ln>
        </p:spPr>
      </p:pic>
      <p:pic>
        <p:nvPicPr>
          <p:cNvPr id="343" name="Fig3_v8_Jan29.png" descr="Fig3_v8_Jan29.png"/>
          <p:cNvPicPr>
            <a:picLocks noChangeAspect="1"/>
          </p:cNvPicPr>
          <p:nvPr/>
        </p:nvPicPr>
        <p:blipFill>
          <a:blip r:embed="rId4">
            <a:extLst/>
          </a:blip>
          <a:srcRect l="61845" t="21692" r="1540" b="58940"/>
          <a:stretch>
            <a:fillRect/>
          </a:stretch>
        </p:blipFill>
        <p:spPr>
          <a:xfrm>
            <a:off x="1332057" y="1020699"/>
            <a:ext cx="3627144" cy="2528208"/>
          </a:xfrm>
          <a:prstGeom prst="rect">
            <a:avLst/>
          </a:prstGeom>
          <a:ln w="12700">
            <a:miter lim="400000"/>
          </a:ln>
        </p:spPr>
      </p:pic>
      <p:pic>
        <p:nvPicPr>
          <p:cNvPr id="344" name="Fig3_v8_Jan29.png" descr="Fig3_v8_Jan29.png"/>
          <p:cNvPicPr>
            <a:picLocks noChangeAspect="1"/>
          </p:cNvPicPr>
          <p:nvPr/>
        </p:nvPicPr>
        <p:blipFill>
          <a:blip r:embed="rId4">
            <a:extLst/>
          </a:blip>
          <a:srcRect l="62815" t="41809" r="2873" b="32167"/>
          <a:stretch>
            <a:fillRect/>
          </a:stretch>
        </p:blipFill>
        <p:spPr>
          <a:xfrm>
            <a:off x="6020670" y="957543"/>
            <a:ext cx="2798456" cy="27969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4" grpId="3"/>
      <p:bldP build="whole" bldLvl="1" animBg="1" rev="0" advAuto="0" spid="343" grpId="2"/>
      <p:bldP build="whole" bldLvl="1" animBg="1" rev="0" advAuto="0" spid="34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9" name="Title in Open Sans, bold, size 20, left align"/>
          <p:cNvSpPr txBox="1"/>
          <p:nvPr>
            <p:ph type="title"/>
          </p:nvPr>
        </p:nvSpPr>
        <p:spPr>
          <a:xfrm>
            <a:off x="323527" y="339501"/>
            <a:ext cx="8496946" cy="720082"/>
          </a:xfrm>
          <a:prstGeom prst="rect">
            <a:avLst/>
          </a:prstGeom>
        </p:spPr>
        <p:txBody>
          <a:bodyPr/>
          <a:lstStyle/>
          <a:p>
            <a:pPr/>
          </a:p>
        </p:txBody>
      </p:sp>
      <p:sp>
        <p:nvSpPr>
          <p:cNvPr id="350" name="Click to input content (min. text size 16)"/>
          <p:cNvSpPr txBox="1"/>
          <p:nvPr>
            <p:ph type="body" idx="1"/>
          </p:nvPr>
        </p:nvSpPr>
        <p:spPr>
          <a:xfrm>
            <a:off x="323527" y="1131589"/>
            <a:ext cx="8496946" cy="3240363"/>
          </a:xfrm>
          <a:prstGeom prst="rect">
            <a:avLst/>
          </a:prstGeom>
        </p:spPr>
        <p:txBody>
          <a:bodyPr/>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Number Placeholder 5"/>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5" name="Title 1"/>
          <p:cNvSpPr txBox="1"/>
          <p:nvPr>
            <p:ph type="title"/>
          </p:nvPr>
        </p:nvSpPr>
        <p:spPr>
          <a:xfrm>
            <a:off x="827583" y="123476"/>
            <a:ext cx="8136905" cy="648076"/>
          </a:xfrm>
          <a:prstGeom prst="rect">
            <a:avLst/>
          </a:prstGeom>
        </p:spPr>
        <p:txBody>
          <a:bodyPr/>
          <a:lstStyle/>
          <a:p>
            <a:pPr lvl="1" defTabSz="850940">
              <a:defRPr sz="1782"/>
            </a:pPr>
            <a:r>
              <a:t>BANKSY is general enough to work with methods that are not single cell resolution, such as SlideSeq</a:t>
            </a:r>
          </a:p>
        </p:txBody>
      </p:sp>
      <p:grpSp>
        <p:nvGrpSpPr>
          <p:cNvPr id="358" name="Group"/>
          <p:cNvGrpSpPr/>
          <p:nvPr/>
        </p:nvGrpSpPr>
        <p:grpSpPr>
          <a:xfrm>
            <a:off x="801296" y="1347612"/>
            <a:ext cx="3652977" cy="2701315"/>
            <a:chOff x="0" y="0"/>
            <a:chExt cx="3652975" cy="2701314"/>
          </a:xfrm>
        </p:grpSpPr>
        <p:sp>
          <p:nvSpPr>
            <p:cNvPr id="356" name="Rectangle 5"/>
            <p:cNvSpPr txBox="1"/>
            <p:nvPr/>
          </p:nvSpPr>
          <p:spPr>
            <a:xfrm>
              <a:off x="0" y="-1"/>
              <a:ext cx="3652977" cy="771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vl1pPr>
            </a:lstStyle>
            <a:p>
              <a:pPr/>
              <a:r>
                <a:t>Each measured “spot” has 1 to 2 dominant cell-types, along with further contamination from surrounding cells</a:t>
              </a:r>
            </a:p>
          </p:txBody>
        </p:sp>
        <p:pic>
          <p:nvPicPr>
            <p:cNvPr id="357" name="Picture 4" descr="Picture 4"/>
            <p:cNvPicPr>
              <a:picLocks noChangeAspect="1"/>
            </p:cNvPicPr>
            <p:nvPr/>
          </p:nvPicPr>
          <p:blipFill>
            <a:blip r:embed="rId3">
              <a:extLst/>
            </a:blip>
            <a:srcRect l="10477" t="4178" r="9037" b="12667"/>
            <a:stretch>
              <a:fillRect/>
            </a:stretch>
          </p:blipFill>
          <p:spPr>
            <a:xfrm>
              <a:off x="818375" y="936104"/>
              <a:ext cx="1872211" cy="1765210"/>
            </a:xfrm>
            <a:prstGeom prst="rect">
              <a:avLst/>
            </a:prstGeom>
            <a:ln w="12700" cap="flat">
              <a:noFill/>
              <a:miter lim="400000"/>
            </a:ln>
            <a:effectLst/>
          </p:spPr>
        </p:pic>
      </p:grpSp>
      <p:sp>
        <p:nvSpPr>
          <p:cNvPr id="359" name="Rectangle 10"/>
          <p:cNvSpPr/>
          <p:nvPr/>
        </p:nvSpPr>
        <p:spPr>
          <a:xfrm>
            <a:off x="4283967" y="1491629"/>
            <a:ext cx="288034" cy="288034"/>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grpSp>
        <p:nvGrpSpPr>
          <p:cNvPr id="362" name="Group"/>
          <p:cNvGrpSpPr/>
          <p:nvPr/>
        </p:nvGrpSpPr>
        <p:grpSpPr>
          <a:xfrm>
            <a:off x="4499992" y="1707652"/>
            <a:ext cx="4320481" cy="3286227"/>
            <a:chOff x="0" y="0"/>
            <a:chExt cx="4320480" cy="3286225"/>
          </a:xfrm>
        </p:grpSpPr>
        <p:pic>
          <p:nvPicPr>
            <p:cNvPr id="360" name="Picture 2" descr="Picture 2"/>
            <p:cNvPicPr>
              <a:picLocks noChangeAspect="1"/>
            </p:cNvPicPr>
            <p:nvPr/>
          </p:nvPicPr>
          <p:blipFill>
            <a:blip r:embed="rId4">
              <a:extLst/>
            </a:blip>
            <a:srcRect l="35040" t="0" r="0" b="0"/>
            <a:stretch>
              <a:fillRect/>
            </a:stretch>
          </p:blipFill>
          <p:spPr>
            <a:xfrm>
              <a:off x="0" y="0"/>
              <a:ext cx="4320481" cy="2350499"/>
            </a:xfrm>
            <a:prstGeom prst="rect">
              <a:avLst/>
            </a:prstGeom>
            <a:ln w="12700" cap="flat">
              <a:noFill/>
              <a:miter lim="400000"/>
            </a:ln>
            <a:effectLst/>
          </p:spPr>
        </p:pic>
        <p:sp>
          <p:nvSpPr>
            <p:cNvPr id="361" name="TextBox 13"/>
            <p:cNvSpPr/>
            <p:nvPr/>
          </p:nvSpPr>
          <p:spPr>
            <a:xfrm>
              <a:off x="2710015" y="201622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100"/>
              </a:lvl1pPr>
            </a:lstStyle>
            <a:p>
              <a:pPr/>
              <a:r>
                <a:t>RCTD: Cable et al. 2021</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8" grpId="1"/>
      <p:bldP build="whole" bldLvl="1" animBg="1" rev="0" advAuto="0" spid="362"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lide Number Placeholder 5"/>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7" name="Picture 12" descr="Picture 12"/>
          <p:cNvPicPr>
            <a:picLocks noChangeAspect="1"/>
          </p:cNvPicPr>
          <p:nvPr/>
        </p:nvPicPr>
        <p:blipFill>
          <a:blip r:embed="rId3">
            <a:extLst/>
          </a:blip>
          <a:stretch>
            <a:fillRect/>
          </a:stretch>
        </p:blipFill>
        <p:spPr>
          <a:xfrm>
            <a:off x="827583" y="3435846"/>
            <a:ext cx="330065" cy="379886"/>
          </a:xfrm>
          <a:prstGeom prst="rect">
            <a:avLst/>
          </a:prstGeom>
          <a:ln w="12700">
            <a:miter lim="400000"/>
          </a:ln>
        </p:spPr>
      </p:pic>
      <p:sp>
        <p:nvSpPr>
          <p:cNvPr id="368" name="Title 1"/>
          <p:cNvSpPr txBox="1"/>
          <p:nvPr>
            <p:ph type="title"/>
          </p:nvPr>
        </p:nvSpPr>
        <p:spPr>
          <a:xfrm>
            <a:off x="683568" y="-2"/>
            <a:ext cx="8460432" cy="720084"/>
          </a:xfrm>
          <a:prstGeom prst="rect">
            <a:avLst/>
          </a:prstGeom>
        </p:spPr>
        <p:txBody>
          <a:bodyPr/>
          <a:lstStyle>
            <a:lvl1pPr>
              <a:defRPr sz="1800"/>
            </a:lvl1pPr>
          </a:lstStyle>
          <a:p>
            <a:pPr/>
            <a:r>
              <a:t>BANKSY improves clustering accuracy without requiring external reference data</a:t>
            </a:r>
          </a:p>
        </p:txBody>
      </p:sp>
      <p:sp>
        <p:nvSpPr>
          <p:cNvPr id="369" name="Rectangle 10"/>
          <p:cNvSpPr/>
          <p:nvPr/>
        </p:nvSpPr>
        <p:spPr>
          <a:xfrm>
            <a:off x="4283967" y="843558"/>
            <a:ext cx="288034" cy="288034"/>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370" name="Rectangle 8"/>
          <p:cNvSpPr/>
          <p:nvPr/>
        </p:nvSpPr>
        <p:spPr>
          <a:xfrm>
            <a:off x="2123726" y="1059582"/>
            <a:ext cx="360042" cy="216026"/>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371" name="Rectangle 11"/>
          <p:cNvSpPr/>
          <p:nvPr/>
        </p:nvSpPr>
        <p:spPr>
          <a:xfrm>
            <a:off x="2123726" y="1923676"/>
            <a:ext cx="360042" cy="216026"/>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pic>
        <p:nvPicPr>
          <p:cNvPr id="372" name="Picture 6" descr="Picture 6"/>
          <p:cNvPicPr>
            <a:picLocks noChangeAspect="1"/>
          </p:cNvPicPr>
          <p:nvPr/>
        </p:nvPicPr>
        <p:blipFill>
          <a:blip r:embed="rId4">
            <a:extLst/>
          </a:blip>
          <a:stretch>
            <a:fillRect/>
          </a:stretch>
        </p:blipFill>
        <p:spPr>
          <a:xfrm>
            <a:off x="827583" y="2571750"/>
            <a:ext cx="329334" cy="304348"/>
          </a:xfrm>
          <a:prstGeom prst="rect">
            <a:avLst/>
          </a:prstGeom>
          <a:ln w="12700">
            <a:miter lim="400000"/>
          </a:ln>
        </p:spPr>
      </p:pic>
      <p:pic>
        <p:nvPicPr>
          <p:cNvPr id="373" name="Picture 7" descr="Picture 7"/>
          <p:cNvPicPr>
            <a:picLocks noChangeAspect="1"/>
          </p:cNvPicPr>
          <p:nvPr/>
        </p:nvPicPr>
        <p:blipFill>
          <a:blip r:embed="rId3">
            <a:extLst/>
          </a:blip>
          <a:stretch>
            <a:fillRect/>
          </a:stretch>
        </p:blipFill>
        <p:spPr>
          <a:xfrm>
            <a:off x="827583" y="1563637"/>
            <a:ext cx="330065" cy="379886"/>
          </a:xfrm>
          <a:prstGeom prst="rect">
            <a:avLst/>
          </a:prstGeom>
          <a:ln w="12700">
            <a:miter lim="400000"/>
          </a:ln>
        </p:spPr>
      </p:pic>
      <p:pic>
        <p:nvPicPr>
          <p:cNvPr id="374" name="f2_slideseq_cerebellum_normtotal_27nov22.png" descr="f2_slideseq_cerebellum_normtotal_27nov22.png"/>
          <p:cNvPicPr>
            <a:picLocks noChangeAspect="1"/>
          </p:cNvPicPr>
          <p:nvPr/>
        </p:nvPicPr>
        <p:blipFill>
          <a:blip r:embed="rId5">
            <a:extLst/>
          </a:blip>
          <a:srcRect l="0" t="0" r="0" b="38784"/>
          <a:stretch>
            <a:fillRect/>
          </a:stretch>
        </p:blipFill>
        <p:spPr>
          <a:xfrm>
            <a:off x="1242295" y="828322"/>
            <a:ext cx="5220077" cy="4331125"/>
          </a:xfrm>
          <a:prstGeom prst="rect">
            <a:avLst/>
          </a:prstGeom>
          <a:ln w="12700">
            <a:miter lim="400000"/>
          </a:ln>
        </p:spPr>
      </p:pic>
      <p:sp>
        <p:nvSpPr>
          <p:cNvPr id="375" name="Rectangle"/>
          <p:cNvSpPr/>
          <p:nvPr/>
        </p:nvSpPr>
        <p:spPr>
          <a:xfrm>
            <a:off x="1184923" y="848953"/>
            <a:ext cx="196427" cy="119732"/>
          </a:xfrm>
          <a:prstGeom prst="rect">
            <a:avLst/>
          </a:prstGeom>
          <a:solidFill>
            <a:srgbClr val="FFFFFF"/>
          </a:solidFill>
          <a:ln w="12700">
            <a:miter lim="400000"/>
          </a:ln>
        </p:spPr>
        <p:txBody>
          <a:bodyPr lIns="45718" tIns="45718" rIns="45718" bIns="45718" anchor="ctr"/>
          <a:lstStyle/>
          <a:p>
            <a:pPr>
              <a:defRPr sz="2100"/>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7" name="Two major problems in spatial omics: cell-type clustering and domain segmentation"/>
          <p:cNvSpPr txBox="1"/>
          <p:nvPr>
            <p:ph type="title"/>
          </p:nvPr>
        </p:nvSpPr>
        <p:spPr>
          <a:xfrm>
            <a:off x="899591" y="9138"/>
            <a:ext cx="6856318" cy="720081"/>
          </a:xfrm>
          <a:prstGeom prst="rect">
            <a:avLst/>
          </a:prstGeom>
        </p:spPr>
        <p:txBody>
          <a:bodyPr/>
          <a:lstStyle>
            <a:lvl1pPr>
              <a:defRPr b="0"/>
            </a:lvl1pPr>
          </a:lstStyle>
          <a:p>
            <a:pPr/>
            <a:r>
              <a:t>Two major problems in spatial omics: cell-type clustering and domain segmentation</a:t>
            </a:r>
          </a:p>
        </p:txBody>
      </p:sp>
      <p:pic>
        <p:nvPicPr>
          <p:cNvPr id="168" name="Picture 5" descr="Picture 5"/>
          <p:cNvPicPr>
            <a:picLocks noChangeAspect="1"/>
          </p:cNvPicPr>
          <p:nvPr/>
        </p:nvPicPr>
        <p:blipFill>
          <a:blip r:embed="rId3">
            <a:extLst/>
          </a:blip>
          <a:srcRect l="0" t="26107" r="83627" b="49072"/>
          <a:stretch>
            <a:fillRect/>
          </a:stretch>
        </p:blipFill>
        <p:spPr>
          <a:xfrm>
            <a:off x="3810424" y="1286175"/>
            <a:ext cx="958551" cy="1358357"/>
          </a:xfrm>
          <a:prstGeom prst="rect">
            <a:avLst/>
          </a:prstGeom>
          <a:ln w="12700">
            <a:miter lim="400000"/>
          </a:ln>
        </p:spPr>
      </p:pic>
      <p:pic>
        <p:nvPicPr>
          <p:cNvPr id="169" name="Image" descr="Image"/>
          <p:cNvPicPr>
            <a:picLocks noChangeAspect="1"/>
          </p:cNvPicPr>
          <p:nvPr/>
        </p:nvPicPr>
        <p:blipFill>
          <a:blip r:embed="rId4">
            <a:extLst/>
          </a:blip>
          <a:srcRect l="0" t="0" r="19620" b="0"/>
          <a:stretch>
            <a:fillRect/>
          </a:stretch>
        </p:blipFill>
        <p:spPr>
          <a:xfrm>
            <a:off x="892274" y="3219007"/>
            <a:ext cx="2991441" cy="1421631"/>
          </a:xfrm>
          <a:prstGeom prst="rect">
            <a:avLst/>
          </a:prstGeom>
          <a:ln w="12700">
            <a:miter lim="400000"/>
          </a:ln>
        </p:spPr>
      </p:pic>
      <p:sp>
        <p:nvSpPr>
          <p:cNvPr id="170" name="Spatial Domains"/>
          <p:cNvSpPr txBox="1"/>
          <p:nvPr/>
        </p:nvSpPr>
        <p:spPr>
          <a:xfrm>
            <a:off x="874003" y="2906549"/>
            <a:ext cx="1772461" cy="364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Spatial Domains</a:t>
            </a:r>
          </a:p>
        </p:txBody>
      </p:sp>
      <p:pic>
        <p:nvPicPr>
          <p:cNvPr id="171" name="Picture 5" descr="Picture 5"/>
          <p:cNvPicPr>
            <a:picLocks noChangeAspect="1"/>
          </p:cNvPicPr>
          <p:nvPr/>
        </p:nvPicPr>
        <p:blipFill>
          <a:blip r:embed="rId3">
            <a:extLst/>
          </a:blip>
          <a:srcRect l="15473" t="6454" r="0" b="49072"/>
          <a:stretch>
            <a:fillRect/>
          </a:stretch>
        </p:blipFill>
        <p:spPr>
          <a:xfrm>
            <a:off x="872033" y="1243139"/>
            <a:ext cx="2955608" cy="1453610"/>
          </a:xfrm>
          <a:prstGeom prst="rect">
            <a:avLst/>
          </a:prstGeom>
          <a:ln w="12700">
            <a:miter lim="400000"/>
          </a:ln>
        </p:spPr>
      </p:pic>
      <p:pic>
        <p:nvPicPr>
          <p:cNvPr id="172" name="Image" descr="Image"/>
          <p:cNvPicPr>
            <a:picLocks noChangeAspect="1"/>
          </p:cNvPicPr>
          <p:nvPr/>
        </p:nvPicPr>
        <p:blipFill>
          <a:blip r:embed="rId4">
            <a:extLst/>
          </a:blip>
          <a:srcRect l="80259" t="0" r="0" b="0"/>
          <a:stretch>
            <a:fillRect/>
          </a:stretch>
        </p:blipFill>
        <p:spPr>
          <a:xfrm>
            <a:off x="3960441" y="3227035"/>
            <a:ext cx="734661" cy="1421633"/>
          </a:xfrm>
          <a:prstGeom prst="rect">
            <a:avLst/>
          </a:prstGeom>
          <a:ln w="12700">
            <a:miter lim="400000"/>
          </a:ln>
        </p:spPr>
      </p:pic>
      <p:sp>
        <p:nvSpPr>
          <p:cNvPr id="173" name="Cell Types"/>
          <p:cNvSpPr txBox="1"/>
          <p:nvPr/>
        </p:nvSpPr>
        <p:spPr>
          <a:xfrm>
            <a:off x="847619" y="977788"/>
            <a:ext cx="1149756" cy="364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Cell Types</a:t>
            </a:r>
          </a:p>
        </p:txBody>
      </p:sp>
      <p:pic>
        <p:nvPicPr>
          <p:cNvPr id="174" name="Picture 5" descr="Picture 5"/>
          <p:cNvPicPr>
            <a:picLocks noChangeAspect="1"/>
          </p:cNvPicPr>
          <p:nvPr/>
        </p:nvPicPr>
        <p:blipFill>
          <a:blip r:embed="rId3">
            <a:extLst/>
          </a:blip>
          <a:srcRect l="0" t="0" r="83627" b="73301"/>
          <a:stretch>
            <a:fillRect/>
          </a:stretch>
        </p:blipFill>
        <p:spPr>
          <a:xfrm>
            <a:off x="4688671" y="1234779"/>
            <a:ext cx="958553" cy="1461134"/>
          </a:xfrm>
          <a:prstGeom prst="rect">
            <a:avLst/>
          </a:prstGeom>
          <a:ln w="12700">
            <a:miter lim="400000"/>
          </a:ln>
        </p:spPr>
      </p:pic>
      <p:sp>
        <p:nvSpPr>
          <p:cNvPr id="175" name="Characteristic…"/>
          <p:cNvSpPr txBox="1"/>
          <p:nvPr/>
        </p:nvSpPr>
        <p:spPr>
          <a:xfrm>
            <a:off x="5796943" y="1204750"/>
            <a:ext cx="2062891" cy="92323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Characteristic </a:t>
            </a:r>
          </a:p>
          <a:p>
            <a:pPr marL="180472" indent="-180472">
              <a:buSzPct val="100000"/>
              <a:buChar char="-"/>
            </a:pPr>
            <a:r>
              <a:t>transcriptome</a:t>
            </a:r>
          </a:p>
          <a:p>
            <a:pPr marL="180472" indent="-180472">
              <a:buSzPct val="100000"/>
              <a:buChar char="-"/>
            </a:pPr>
            <a:r>
              <a:t>set of neighbours</a:t>
            </a:r>
          </a:p>
        </p:txBody>
      </p:sp>
      <p:sp>
        <p:nvSpPr>
          <p:cNvPr id="176" name="Characteristic…"/>
          <p:cNvSpPr txBox="1"/>
          <p:nvPr/>
        </p:nvSpPr>
        <p:spPr>
          <a:xfrm>
            <a:off x="5796943" y="3213152"/>
            <a:ext cx="2465227" cy="643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Characteristic </a:t>
            </a:r>
          </a:p>
          <a:p>
            <a:pPr marL="180472" indent="-180472">
              <a:buSzPct val="100000"/>
              <a:buChar char="-"/>
            </a:pPr>
            <a:r>
              <a:t>cell type composition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itle 1"/>
          <p:cNvSpPr txBox="1"/>
          <p:nvPr>
            <p:ph type="title"/>
          </p:nvPr>
        </p:nvSpPr>
        <p:spPr>
          <a:xfrm>
            <a:off x="611559" y="1275604"/>
            <a:ext cx="5492703" cy="954110"/>
          </a:xfrm>
          <a:prstGeom prst="rect">
            <a:avLst/>
          </a:prstGeom>
        </p:spPr>
        <p:txBody>
          <a:bodyPr/>
          <a:lstStyle/>
          <a:p>
            <a:pPr/>
            <a:r>
              <a:t>BANKSY: </a:t>
            </a:r>
            <a:r>
              <a:rPr b="0"/>
              <a:t>spatial</a:t>
            </a:r>
            <a:r>
              <a:t> </a:t>
            </a:r>
            <a:r>
              <a:rPr b="0"/>
              <a:t>domain segmentation accuracy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4" name="10x Visium human DLPFC benchmark: BANKSY outperforms competing algorithms in accuracy and consistency"/>
          <p:cNvSpPr txBox="1"/>
          <p:nvPr>
            <p:ph type="title"/>
          </p:nvPr>
        </p:nvSpPr>
        <p:spPr>
          <a:xfrm>
            <a:off x="611558" y="34702"/>
            <a:ext cx="3529412" cy="1694061"/>
          </a:xfrm>
          <a:prstGeom prst="rect">
            <a:avLst/>
          </a:prstGeom>
        </p:spPr>
        <p:txBody>
          <a:bodyPr/>
          <a:lstStyle/>
          <a:p>
            <a:pPr/>
            <a:r>
              <a:t>10x Visium human DLPFC benchmark: </a:t>
            </a:r>
            <a:r>
              <a:rPr b="0"/>
              <a:t>BANKSY</a:t>
            </a:r>
            <a:r>
              <a:t> </a:t>
            </a:r>
            <a:r>
              <a:rPr b="0"/>
              <a:t>outperforms competing algorithms in accuracy and consistency</a:t>
            </a:r>
          </a:p>
        </p:txBody>
      </p:sp>
      <p:grpSp>
        <p:nvGrpSpPr>
          <p:cNvPr id="388" name="Group"/>
          <p:cNvGrpSpPr/>
          <p:nvPr/>
        </p:nvGrpSpPr>
        <p:grpSpPr>
          <a:xfrm>
            <a:off x="3999749" y="56569"/>
            <a:ext cx="5135353" cy="5030514"/>
            <a:chOff x="0" y="0"/>
            <a:chExt cx="5135353" cy="5030513"/>
          </a:xfrm>
        </p:grpSpPr>
        <p:pic>
          <p:nvPicPr>
            <p:cNvPr id="385" name="f5_domains_30mar23.png" descr="f5_domains_30mar23.png"/>
            <p:cNvPicPr>
              <a:picLocks noChangeAspect="1"/>
            </p:cNvPicPr>
            <p:nvPr/>
          </p:nvPicPr>
          <p:blipFill>
            <a:blip r:embed="rId3">
              <a:extLst/>
            </a:blip>
            <a:srcRect l="0" t="0" r="36318" b="51347"/>
            <a:stretch>
              <a:fillRect/>
            </a:stretch>
          </p:blipFill>
          <p:spPr>
            <a:xfrm>
              <a:off x="222538" y="0"/>
              <a:ext cx="4912816" cy="5030514"/>
            </a:xfrm>
            <a:prstGeom prst="rect">
              <a:avLst/>
            </a:prstGeom>
            <a:ln w="12700" cap="flat">
              <a:noFill/>
              <a:miter lim="400000"/>
            </a:ln>
            <a:effectLst/>
          </p:spPr>
        </p:pic>
        <p:sp>
          <p:nvSpPr>
            <p:cNvPr id="386" name="Rectangle"/>
            <p:cNvSpPr/>
            <p:nvPr/>
          </p:nvSpPr>
          <p:spPr>
            <a:xfrm>
              <a:off x="2587819" y="169172"/>
              <a:ext cx="196428" cy="177434"/>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2100"/>
              </a:pPr>
            </a:p>
          </p:txBody>
        </p:sp>
        <p:sp>
          <p:nvSpPr>
            <p:cNvPr id="387" name="Rectangle"/>
            <p:cNvSpPr/>
            <p:nvPr/>
          </p:nvSpPr>
          <p:spPr>
            <a:xfrm>
              <a:off x="0" y="53847"/>
              <a:ext cx="443220" cy="1943161"/>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2100"/>
              </a:pPr>
            </a:p>
          </p:txBody>
        </p:sp>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2" name="Title 1"/>
          <p:cNvSpPr txBox="1"/>
          <p:nvPr>
            <p:ph type="title"/>
          </p:nvPr>
        </p:nvSpPr>
        <p:spPr>
          <a:xfrm>
            <a:off x="899591" y="339501"/>
            <a:ext cx="7920881" cy="720083"/>
          </a:xfrm>
          <a:prstGeom prst="rect">
            <a:avLst/>
          </a:prstGeom>
        </p:spPr>
        <p:txBody>
          <a:bodyPr/>
          <a:lstStyle/>
          <a:p>
            <a:pPr/>
            <a:r>
              <a:t>Benchmark by 3 metrics</a:t>
            </a:r>
          </a:p>
        </p:txBody>
      </p:sp>
      <p:sp>
        <p:nvSpPr>
          <p:cNvPr id="393" name="Content Placeholder 2"/>
          <p:cNvSpPr txBox="1"/>
          <p:nvPr>
            <p:ph type="body" idx="1"/>
          </p:nvPr>
        </p:nvSpPr>
        <p:spPr>
          <a:xfrm>
            <a:off x="899591" y="1131589"/>
            <a:ext cx="7920881" cy="3240363"/>
          </a:xfrm>
          <a:prstGeom prst="rect">
            <a:avLst/>
          </a:prstGeom>
        </p:spPr>
        <p:txBody>
          <a:bodyPr/>
          <a:lstStyle/>
          <a:p>
            <a:pPr/>
          </a:p>
        </p:txBody>
      </p:sp>
      <p:pic>
        <p:nvPicPr>
          <p:cNvPr id="394" name="Picture 4" descr="Picture 4"/>
          <p:cNvPicPr>
            <a:picLocks noChangeAspect="1"/>
          </p:cNvPicPr>
          <p:nvPr/>
        </p:nvPicPr>
        <p:blipFill>
          <a:blip r:embed="rId2">
            <a:extLst/>
          </a:blip>
          <a:stretch>
            <a:fillRect/>
          </a:stretch>
        </p:blipFill>
        <p:spPr>
          <a:xfrm>
            <a:off x="2483766" y="699541"/>
            <a:ext cx="4536508" cy="437253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6" name="Title 1"/>
          <p:cNvSpPr txBox="1"/>
          <p:nvPr>
            <p:ph type="title"/>
          </p:nvPr>
        </p:nvSpPr>
        <p:spPr>
          <a:xfrm>
            <a:off x="899591" y="339501"/>
            <a:ext cx="7920881" cy="720083"/>
          </a:xfrm>
          <a:prstGeom prst="rect">
            <a:avLst/>
          </a:prstGeom>
        </p:spPr>
        <p:txBody>
          <a:bodyPr/>
          <a:lstStyle/>
          <a:p>
            <a:pPr/>
            <a:r>
              <a:t>Qualitative comparison of 151675</a:t>
            </a:r>
          </a:p>
        </p:txBody>
      </p:sp>
      <p:sp>
        <p:nvSpPr>
          <p:cNvPr id="397" name="Content Placeholder 2"/>
          <p:cNvSpPr txBox="1"/>
          <p:nvPr>
            <p:ph type="body" idx="1"/>
          </p:nvPr>
        </p:nvSpPr>
        <p:spPr>
          <a:xfrm>
            <a:off x="899591" y="1131589"/>
            <a:ext cx="7920881" cy="3240363"/>
          </a:xfrm>
          <a:prstGeom prst="rect">
            <a:avLst/>
          </a:prstGeom>
        </p:spPr>
        <p:txBody>
          <a:bodyPr/>
          <a:lstStyle/>
          <a:p>
            <a:pPr/>
          </a:p>
        </p:txBody>
      </p:sp>
      <p:pic>
        <p:nvPicPr>
          <p:cNvPr id="398" name="Picture 5" descr="Picture 5"/>
          <p:cNvPicPr>
            <a:picLocks noChangeAspect="1"/>
          </p:cNvPicPr>
          <p:nvPr/>
        </p:nvPicPr>
        <p:blipFill>
          <a:blip r:embed="rId2">
            <a:extLst/>
          </a:blip>
          <a:stretch>
            <a:fillRect/>
          </a:stretch>
        </p:blipFill>
        <p:spPr>
          <a:xfrm>
            <a:off x="2627783" y="699541"/>
            <a:ext cx="4121550" cy="434261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00" name="Title 1"/>
          <p:cNvSpPr txBox="1"/>
          <p:nvPr>
            <p:ph type="title"/>
          </p:nvPr>
        </p:nvSpPr>
        <p:spPr>
          <a:xfrm>
            <a:off x="899591" y="339501"/>
            <a:ext cx="7920881" cy="720083"/>
          </a:xfrm>
          <a:prstGeom prst="rect">
            <a:avLst/>
          </a:prstGeom>
        </p:spPr>
        <p:txBody>
          <a:bodyPr/>
          <a:lstStyle/>
          <a:p>
            <a:pPr/>
            <a:r>
              <a:t>STARmap annotations by SpaGCN</a:t>
            </a:r>
          </a:p>
        </p:txBody>
      </p:sp>
      <p:pic>
        <p:nvPicPr>
          <p:cNvPr id="401" name="Picture 4" descr="Picture 4"/>
          <p:cNvPicPr>
            <a:picLocks noChangeAspect="1"/>
          </p:cNvPicPr>
          <p:nvPr/>
        </p:nvPicPr>
        <p:blipFill>
          <a:blip r:embed="rId2">
            <a:extLst/>
          </a:blip>
          <a:stretch>
            <a:fillRect/>
          </a:stretch>
        </p:blipFill>
        <p:spPr>
          <a:xfrm>
            <a:off x="611560" y="1131590"/>
            <a:ext cx="8469494" cy="1866446"/>
          </a:xfrm>
          <a:prstGeom prst="rect">
            <a:avLst/>
          </a:prstGeom>
          <a:ln w="12700">
            <a:miter lim="400000"/>
          </a:ln>
        </p:spPr>
      </p:pic>
      <p:sp>
        <p:nvSpPr>
          <p:cNvPr id="402" name="Straight Connector 7"/>
          <p:cNvSpPr/>
          <p:nvPr/>
        </p:nvSpPr>
        <p:spPr>
          <a:xfrm flipH="1">
            <a:off x="1127115" y="1380736"/>
            <a:ext cx="1" cy="1617302"/>
          </a:xfrm>
          <a:prstGeom prst="line">
            <a:avLst/>
          </a:prstGeom>
          <a:ln>
            <a:solidFill>
              <a:srgbClr val="4A7EBB"/>
            </a:solidFill>
          </a:ln>
        </p:spPr>
        <p:txBody>
          <a:bodyPr lIns="45718" tIns="45718" rIns="45718" bIns="45718"/>
          <a:lstStyle/>
          <a:p>
            <a:pPr/>
          </a:p>
        </p:txBody>
      </p:sp>
      <p:sp>
        <p:nvSpPr>
          <p:cNvPr id="403" name="Straight Connector 8"/>
          <p:cNvSpPr/>
          <p:nvPr/>
        </p:nvSpPr>
        <p:spPr>
          <a:xfrm flipH="1">
            <a:off x="1552856" y="1380736"/>
            <a:ext cx="1" cy="1617302"/>
          </a:xfrm>
          <a:prstGeom prst="line">
            <a:avLst/>
          </a:prstGeom>
          <a:ln>
            <a:solidFill>
              <a:srgbClr val="4A7EBB"/>
            </a:solidFill>
          </a:ln>
        </p:spPr>
        <p:txBody>
          <a:bodyPr lIns="45718" tIns="45718" rIns="45718" bIns="45718"/>
          <a:lstStyle/>
          <a:p>
            <a:pPr/>
          </a:p>
        </p:txBody>
      </p:sp>
      <p:sp>
        <p:nvSpPr>
          <p:cNvPr id="404" name="Straight Connector 9"/>
          <p:cNvSpPr/>
          <p:nvPr/>
        </p:nvSpPr>
        <p:spPr>
          <a:xfrm flipH="1">
            <a:off x="2025382" y="1427519"/>
            <a:ext cx="2" cy="1617302"/>
          </a:xfrm>
          <a:prstGeom prst="line">
            <a:avLst/>
          </a:prstGeom>
          <a:ln>
            <a:solidFill>
              <a:srgbClr val="4A7EBB"/>
            </a:solidFill>
          </a:ln>
        </p:spPr>
        <p:txBody>
          <a:bodyPr lIns="45718" tIns="45718" rIns="45718" bIns="45718"/>
          <a:lstStyle/>
          <a:p>
            <a:pPr/>
          </a:p>
        </p:txBody>
      </p:sp>
      <p:sp>
        <p:nvSpPr>
          <p:cNvPr id="405" name="Straight Connector 10"/>
          <p:cNvSpPr/>
          <p:nvPr/>
        </p:nvSpPr>
        <p:spPr>
          <a:xfrm flipH="1">
            <a:off x="2457431" y="1427519"/>
            <a:ext cx="1" cy="1617302"/>
          </a:xfrm>
          <a:prstGeom prst="line">
            <a:avLst/>
          </a:prstGeom>
          <a:ln>
            <a:solidFill>
              <a:srgbClr val="4A7EBB"/>
            </a:solidFill>
          </a:ln>
        </p:spPr>
        <p:txBody>
          <a:bodyPr lIns="45718" tIns="45718" rIns="45718" bIns="45718"/>
          <a:lstStyle/>
          <a:p>
            <a:pPr/>
          </a:p>
        </p:txBody>
      </p:sp>
      <p:sp>
        <p:nvSpPr>
          <p:cNvPr id="406" name="Straight Connector 11"/>
          <p:cNvSpPr/>
          <p:nvPr/>
        </p:nvSpPr>
        <p:spPr>
          <a:xfrm flipH="1">
            <a:off x="2902091" y="1427519"/>
            <a:ext cx="1" cy="1617302"/>
          </a:xfrm>
          <a:prstGeom prst="line">
            <a:avLst/>
          </a:prstGeom>
          <a:ln>
            <a:solidFill>
              <a:srgbClr val="4A7EBB"/>
            </a:solidFill>
          </a:ln>
        </p:spPr>
        <p:txBody>
          <a:bodyPr lIns="45718" tIns="45718" rIns="45718" bIns="45718"/>
          <a:lstStyle/>
          <a:p>
            <a:pPr/>
          </a:p>
        </p:txBody>
      </p:sp>
      <p:sp>
        <p:nvSpPr>
          <p:cNvPr id="407" name="Straight Connector 12"/>
          <p:cNvSpPr/>
          <p:nvPr/>
        </p:nvSpPr>
        <p:spPr>
          <a:xfrm>
            <a:off x="3506020" y="1427519"/>
            <a:ext cx="1" cy="1617302"/>
          </a:xfrm>
          <a:prstGeom prst="line">
            <a:avLst/>
          </a:prstGeom>
          <a:ln>
            <a:solidFill>
              <a:srgbClr val="4A7EBB"/>
            </a:solidFill>
          </a:ln>
        </p:spPr>
        <p:txBody>
          <a:bodyPr lIns="45718" tIns="45718" rIns="45718" bIns="45718"/>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0" name="STARmap 1020 gene mouse visual cortex: BANKSY outperforms competing algorithms in domain-finding accuracy"/>
          <p:cNvSpPr txBox="1"/>
          <p:nvPr>
            <p:ph type="title"/>
          </p:nvPr>
        </p:nvSpPr>
        <p:spPr>
          <a:xfrm>
            <a:off x="899591" y="339501"/>
            <a:ext cx="7920881" cy="720082"/>
          </a:xfrm>
          <a:prstGeom prst="rect">
            <a:avLst/>
          </a:prstGeom>
        </p:spPr>
        <p:txBody>
          <a:bodyPr/>
          <a:lstStyle/>
          <a:p>
            <a:pPr/>
            <a:r>
              <a:t>STARmap 1020 gene mouse visual cortex: </a:t>
            </a:r>
            <a:r>
              <a:rPr b="0"/>
              <a:t>BANKSY</a:t>
            </a:r>
            <a:r>
              <a:t> </a:t>
            </a:r>
            <a:r>
              <a:rPr b="0"/>
              <a:t>outperforms competing algorithms in domain-finding accuracy</a:t>
            </a:r>
          </a:p>
        </p:txBody>
      </p:sp>
      <p:pic>
        <p:nvPicPr>
          <p:cNvPr id="411" name="Picture 5" descr="Picture 5"/>
          <p:cNvPicPr>
            <a:picLocks noChangeAspect="1"/>
          </p:cNvPicPr>
          <p:nvPr/>
        </p:nvPicPr>
        <p:blipFill>
          <a:blip r:embed="rId3">
            <a:extLst/>
          </a:blip>
          <a:srcRect l="0" t="0" r="0" b="49072"/>
          <a:stretch>
            <a:fillRect/>
          </a:stretch>
        </p:blipFill>
        <p:spPr>
          <a:xfrm>
            <a:off x="784932" y="1299338"/>
            <a:ext cx="2602472" cy="1238927"/>
          </a:xfrm>
          <a:prstGeom prst="rect">
            <a:avLst/>
          </a:prstGeom>
          <a:ln w="12700">
            <a:miter lim="400000"/>
          </a:ln>
        </p:spPr>
      </p:pic>
      <p:pic>
        <p:nvPicPr>
          <p:cNvPr id="412" name="Picture 7" descr="Picture 7"/>
          <p:cNvPicPr>
            <a:picLocks noChangeAspect="1"/>
          </p:cNvPicPr>
          <p:nvPr/>
        </p:nvPicPr>
        <p:blipFill>
          <a:blip r:embed="rId4">
            <a:extLst/>
          </a:blip>
          <a:srcRect l="20592" t="48823" r="40450" b="38058"/>
          <a:stretch>
            <a:fillRect/>
          </a:stretch>
        </p:blipFill>
        <p:spPr>
          <a:xfrm>
            <a:off x="856767" y="2778137"/>
            <a:ext cx="2788870" cy="1249943"/>
          </a:xfrm>
          <a:prstGeom prst="rect">
            <a:avLst/>
          </a:prstGeom>
          <a:ln w="12700">
            <a:miter lim="400000"/>
          </a:ln>
        </p:spPr>
      </p:pic>
      <p:pic>
        <p:nvPicPr>
          <p:cNvPr id="413" name="f5_domains_30mar23.png" descr="f5_domains_30mar23.png"/>
          <p:cNvPicPr>
            <a:picLocks noChangeAspect="1"/>
          </p:cNvPicPr>
          <p:nvPr/>
        </p:nvPicPr>
        <p:blipFill>
          <a:blip r:embed="rId5">
            <a:extLst/>
          </a:blip>
          <a:srcRect l="0" t="63041" r="30342" b="0"/>
          <a:stretch>
            <a:fillRect/>
          </a:stretch>
        </p:blipFill>
        <p:spPr>
          <a:xfrm>
            <a:off x="4058937" y="1312162"/>
            <a:ext cx="4467710" cy="3176992"/>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17" name="Slide Number Placeholder 5"/>
          <p:cNvSpPr txBox="1"/>
          <p:nvPr>
            <p:ph type="sldNum" sz="quarter" idx="4294967295"/>
          </p:nvPr>
        </p:nvSpPr>
        <p:spPr>
          <a:xfrm>
            <a:off x="8806031" y="4773637"/>
            <a:ext cx="15845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8" name="This is the same dataset previously used to show novel oligodendrocyte sub-types"/>
          <p:cNvSpPr txBox="1"/>
          <p:nvPr>
            <p:ph type="body" sz="quarter" idx="1"/>
          </p:nvPr>
        </p:nvSpPr>
        <p:spPr>
          <a:xfrm>
            <a:off x="4644008" y="1383616"/>
            <a:ext cx="4037013" cy="646089"/>
          </a:xfrm>
          <a:prstGeom prst="rect">
            <a:avLst/>
          </a:prstGeom>
        </p:spPr>
        <p:txBody>
          <a:bodyPr/>
          <a:lstStyle/>
          <a:p>
            <a:pPr/>
            <a:r>
              <a:t>This is the same dataset previously used to show novel oligodendrocyte sub-types</a:t>
            </a:r>
          </a:p>
        </p:txBody>
      </p:sp>
      <p:pic>
        <p:nvPicPr>
          <p:cNvPr id="419" name="Picture 4" descr="Picture 4"/>
          <p:cNvPicPr>
            <a:picLocks noChangeAspect="1"/>
          </p:cNvPicPr>
          <p:nvPr/>
        </p:nvPicPr>
        <p:blipFill>
          <a:blip r:embed="rId3">
            <a:extLst/>
          </a:blip>
          <a:srcRect l="66747" t="5607" r="0" b="73954"/>
          <a:stretch>
            <a:fillRect/>
          </a:stretch>
        </p:blipFill>
        <p:spPr>
          <a:xfrm>
            <a:off x="1043607" y="1331305"/>
            <a:ext cx="3375847" cy="2761906"/>
          </a:xfrm>
          <a:prstGeom prst="rect">
            <a:avLst/>
          </a:prstGeom>
          <a:ln w="12700">
            <a:miter lim="400000"/>
          </a:ln>
        </p:spPr>
      </p:pic>
      <p:sp>
        <p:nvSpPr>
          <p:cNvPr id="420" name="Rectangle 8"/>
          <p:cNvSpPr txBox="1"/>
          <p:nvPr/>
        </p:nvSpPr>
        <p:spPr>
          <a:xfrm>
            <a:off x="1233344" y="4154747"/>
            <a:ext cx="4831077" cy="6993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000">
                <a:solidFill>
                  <a:srgbClr val="008551"/>
                </a:solidFill>
              </a:defRPr>
            </a:pPr>
            <a:r>
              <a:t>Pe: </a:t>
            </a:r>
            <a:r>
              <a:rPr b="0">
                <a:solidFill>
                  <a:srgbClr val="181817"/>
                </a:solidFill>
              </a:rPr>
              <a:t>periventricular hypothalamic nucleus, </a:t>
            </a:r>
            <a:r>
              <a:rPr>
                <a:solidFill>
                  <a:srgbClr val="7F4889"/>
                </a:solidFill>
              </a:rPr>
              <a:t>BNST:</a:t>
            </a:r>
            <a:r>
              <a:rPr b="0">
                <a:solidFill>
                  <a:srgbClr val="181817"/>
                </a:solidFill>
              </a:rPr>
              <a:t> bed nucleus of the stria terminalis, </a:t>
            </a:r>
            <a:r>
              <a:rPr>
                <a:solidFill>
                  <a:srgbClr val="B3D2EE"/>
                </a:solidFill>
              </a:rPr>
              <a:t>MPN: </a:t>
            </a:r>
            <a:r>
              <a:rPr b="0">
                <a:solidFill>
                  <a:srgbClr val="181817"/>
                </a:solidFill>
              </a:rPr>
              <a:t>medial preoptic nucleus, </a:t>
            </a:r>
            <a:r>
              <a:rPr>
                <a:solidFill>
                  <a:srgbClr val="F07B0E"/>
                </a:solidFill>
              </a:rPr>
              <a:t>MPA:</a:t>
            </a:r>
            <a:r>
              <a:rPr b="0">
                <a:solidFill>
                  <a:srgbClr val="181817"/>
                </a:solidFill>
              </a:rPr>
              <a:t> medial preoptic area, </a:t>
            </a:r>
            <a:r>
              <a:rPr>
                <a:solidFill>
                  <a:srgbClr val="F68E72"/>
                </a:solidFill>
              </a:rPr>
              <a:t>PVA:</a:t>
            </a:r>
            <a:r>
              <a:rPr b="0">
                <a:solidFill>
                  <a:srgbClr val="181817"/>
                </a:solidFill>
              </a:rPr>
              <a:t> paraventricular thalamic nucleus, </a:t>
            </a:r>
            <a:r>
              <a:rPr>
                <a:solidFill>
                  <a:srgbClr val="BC1129"/>
                </a:solidFill>
              </a:rPr>
              <a:t>PVH:</a:t>
            </a:r>
            <a:r>
              <a:rPr b="0">
                <a:solidFill>
                  <a:srgbClr val="BC1129"/>
                </a:solidFill>
              </a:rPr>
              <a:t> </a:t>
            </a:r>
            <a:r>
              <a:rPr b="0">
                <a:solidFill>
                  <a:srgbClr val="181817"/>
                </a:solidFill>
              </a:rPr>
              <a:t>paraventricular hypothalamic nucleus, </a:t>
            </a:r>
            <a:r>
              <a:rPr>
                <a:solidFill>
                  <a:srgbClr val="1069A7"/>
                </a:solidFill>
              </a:rPr>
              <a:t>Fx:</a:t>
            </a:r>
            <a:r>
              <a:rPr b="0">
                <a:solidFill>
                  <a:srgbClr val="181817"/>
                </a:solidFill>
              </a:rPr>
              <a:t> fornix, </a:t>
            </a:r>
            <a:r>
              <a:rPr>
                <a:solidFill>
                  <a:srgbClr val="F59F08"/>
                </a:solidFill>
              </a:rPr>
              <a:t>3V:</a:t>
            </a:r>
            <a:r>
              <a:rPr b="0">
                <a:solidFill>
                  <a:srgbClr val="181817"/>
                </a:solidFill>
              </a:rPr>
              <a:t> third ventricle</a:t>
            </a:r>
          </a:p>
        </p:txBody>
      </p:sp>
      <p:sp>
        <p:nvSpPr>
          <p:cNvPr id="421" name="Title 1"/>
          <p:cNvSpPr txBox="1"/>
          <p:nvPr/>
        </p:nvSpPr>
        <p:spPr>
          <a:xfrm>
            <a:off x="611559" y="-2467"/>
            <a:ext cx="8472191" cy="9062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defRPr b="1" sz="2000">
                <a:solidFill>
                  <a:srgbClr val="003087"/>
                </a:solidFill>
              </a:defRPr>
            </a:pPr>
            <a:r>
              <a:t>Mouse Hypothalamus MERFISH data: </a:t>
            </a:r>
            <a:r>
              <a:rPr b="0"/>
              <a:t>BANKSY finds domains matching Allen brain atlas annotations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6" name="Brain organoid MERFISH data: BANKSY domain-segmentation is useful for QC of spatial data"/>
          <p:cNvSpPr txBox="1"/>
          <p:nvPr>
            <p:ph type="title"/>
          </p:nvPr>
        </p:nvSpPr>
        <p:spPr>
          <a:xfrm>
            <a:off x="899590" y="180373"/>
            <a:ext cx="4737884" cy="1514108"/>
          </a:xfrm>
          <a:prstGeom prst="rect">
            <a:avLst/>
          </a:prstGeom>
        </p:spPr>
        <p:txBody>
          <a:bodyPr/>
          <a:lstStyle/>
          <a:p>
            <a:pPr/>
            <a:r>
              <a:t>Brain organoid MERFISH data: </a:t>
            </a:r>
            <a:r>
              <a:rPr b="0"/>
              <a:t>BANKSY domain-segmentation is useful for QC of spatial data</a:t>
            </a:r>
          </a:p>
        </p:txBody>
      </p:sp>
      <p:pic>
        <p:nvPicPr>
          <p:cNvPr id="427" name="Picture 6" descr="Picture 6"/>
          <p:cNvPicPr>
            <a:picLocks noChangeAspect="1"/>
          </p:cNvPicPr>
          <p:nvPr/>
        </p:nvPicPr>
        <p:blipFill>
          <a:blip r:embed="rId3">
            <a:extLst/>
          </a:blip>
          <a:srcRect l="70849" t="87099" r="485" b="1293"/>
          <a:stretch>
            <a:fillRect/>
          </a:stretch>
        </p:blipFill>
        <p:spPr>
          <a:xfrm>
            <a:off x="1509480" y="1925707"/>
            <a:ext cx="2940950" cy="1585045"/>
          </a:xfrm>
          <a:prstGeom prst="rect">
            <a:avLst/>
          </a:prstGeom>
          <a:ln w="12700">
            <a:miter lim="400000"/>
          </a:ln>
        </p:spPr>
      </p:pic>
      <p:sp>
        <p:nvSpPr>
          <p:cNvPr id="428" name="TextBox 8"/>
          <p:cNvSpPr txBox="1"/>
          <p:nvPr/>
        </p:nvSpPr>
        <p:spPr>
          <a:xfrm>
            <a:off x="7799596" y="4835724"/>
            <a:ext cx="1283130" cy="2896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vl1pPr>
          </a:lstStyle>
          <a:p>
            <a:pPr/>
            <a:r>
              <a:t>with Jinyue Liu</a:t>
            </a:r>
          </a:p>
        </p:txBody>
      </p:sp>
      <p:grpSp>
        <p:nvGrpSpPr>
          <p:cNvPr id="431" name="Group"/>
          <p:cNvGrpSpPr/>
          <p:nvPr/>
        </p:nvGrpSpPr>
        <p:grpSpPr>
          <a:xfrm>
            <a:off x="5065700" y="158569"/>
            <a:ext cx="3099372" cy="4973599"/>
            <a:chOff x="0" y="0"/>
            <a:chExt cx="3099371" cy="4973597"/>
          </a:xfrm>
        </p:grpSpPr>
        <p:pic>
          <p:nvPicPr>
            <p:cNvPr id="429" name="Picture 4" descr="Picture 4"/>
            <p:cNvPicPr>
              <a:picLocks noChangeAspect="1"/>
            </p:cNvPicPr>
            <p:nvPr/>
          </p:nvPicPr>
          <p:blipFill>
            <a:blip r:embed="rId3">
              <a:extLst/>
            </a:blip>
            <a:srcRect l="70849" t="49484" r="2268" b="12161"/>
            <a:stretch>
              <a:fillRect/>
            </a:stretch>
          </p:blipFill>
          <p:spPr>
            <a:xfrm>
              <a:off x="506993" y="50100"/>
              <a:ext cx="2592379" cy="4923498"/>
            </a:xfrm>
            <a:prstGeom prst="rect">
              <a:avLst/>
            </a:prstGeom>
            <a:ln w="12700" cap="flat">
              <a:noFill/>
              <a:miter lim="400000"/>
            </a:ln>
            <a:effectLst/>
          </p:spPr>
        </p:pic>
        <p:sp>
          <p:nvSpPr>
            <p:cNvPr id="430" name="Rectangle"/>
            <p:cNvSpPr/>
            <p:nvPr/>
          </p:nvSpPr>
          <p:spPr>
            <a:xfrm>
              <a:off x="0" y="0"/>
              <a:ext cx="681215" cy="337012"/>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2"/>
      <p:bldP build="whole" bldLvl="1" animBg="1" rev="0" advAuto="0" spid="43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Title 1"/>
          <p:cNvSpPr txBox="1"/>
          <p:nvPr>
            <p:ph type="title"/>
          </p:nvPr>
        </p:nvSpPr>
        <p:spPr>
          <a:xfrm>
            <a:off x="611559" y="1275604"/>
            <a:ext cx="5492703" cy="523223"/>
          </a:xfrm>
          <a:prstGeom prst="rect">
            <a:avLst/>
          </a:prstGeom>
        </p:spPr>
        <p:txBody>
          <a:bodyPr/>
          <a:lstStyle/>
          <a:p>
            <a:pPr/>
            <a:r>
              <a:t>BANKSY: </a:t>
            </a:r>
            <a:r>
              <a:rPr b="0"/>
              <a:t>speed and scalability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Title 1"/>
          <p:cNvSpPr txBox="1"/>
          <p:nvPr>
            <p:ph type="title"/>
          </p:nvPr>
        </p:nvSpPr>
        <p:spPr>
          <a:xfrm>
            <a:off x="886891" y="110328"/>
            <a:ext cx="7920881" cy="720082"/>
          </a:xfrm>
          <a:prstGeom prst="rect">
            <a:avLst/>
          </a:prstGeom>
        </p:spPr>
        <p:txBody>
          <a:bodyPr/>
          <a:lstStyle/>
          <a:p>
            <a:pPr>
              <a:defRPr b="0"/>
            </a:pPr>
            <a:r>
              <a:t>BANKSY</a:t>
            </a:r>
            <a:r>
              <a:rPr b="1"/>
              <a:t> </a:t>
            </a:r>
            <a:r>
              <a:t>is order(s) of magnitude faster and more scalable than competing methods</a:t>
            </a:r>
          </a:p>
        </p:txBody>
      </p:sp>
      <p:pic>
        <p:nvPicPr>
          <p:cNvPr id="440" name="runtime_2M_31mar23.png" descr="runtime_2M_31mar23.png"/>
          <p:cNvPicPr>
            <a:picLocks noChangeAspect="1"/>
          </p:cNvPicPr>
          <p:nvPr/>
        </p:nvPicPr>
        <p:blipFill>
          <a:blip r:embed="rId3">
            <a:extLst/>
          </a:blip>
          <a:stretch>
            <a:fillRect/>
          </a:stretch>
        </p:blipFill>
        <p:spPr>
          <a:xfrm>
            <a:off x="768824" y="878523"/>
            <a:ext cx="7958453" cy="397922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Picture 15" descr="Picture 15"/>
          <p:cNvPicPr>
            <a:picLocks noChangeAspect="1"/>
          </p:cNvPicPr>
          <p:nvPr/>
        </p:nvPicPr>
        <p:blipFill>
          <a:blip r:embed="rId3">
            <a:extLst/>
          </a:blip>
          <a:stretch>
            <a:fillRect/>
          </a:stretch>
        </p:blipFill>
        <p:spPr>
          <a:xfrm>
            <a:off x="5915907" y="1893885"/>
            <a:ext cx="2293186" cy="1312939"/>
          </a:xfrm>
          <a:prstGeom prst="rect">
            <a:avLst/>
          </a:prstGeom>
          <a:ln w="12700">
            <a:miter lim="400000"/>
          </a:ln>
        </p:spPr>
      </p:pic>
      <p:sp>
        <p:nvSpPr>
          <p:cNvPr id="181"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2" name="There are two main approaches to either problem"/>
          <p:cNvSpPr txBox="1"/>
          <p:nvPr>
            <p:ph type="title"/>
          </p:nvPr>
        </p:nvSpPr>
        <p:spPr>
          <a:xfrm>
            <a:off x="899591" y="100944"/>
            <a:ext cx="7920881" cy="720082"/>
          </a:xfrm>
          <a:prstGeom prst="rect">
            <a:avLst/>
          </a:prstGeom>
        </p:spPr>
        <p:txBody>
          <a:bodyPr/>
          <a:lstStyle/>
          <a:p>
            <a:pPr/>
            <a:r>
              <a:t>There are two main approaches to either problem</a:t>
            </a:r>
          </a:p>
        </p:txBody>
      </p:sp>
      <p:sp>
        <p:nvSpPr>
          <p:cNvPr id="183" name="Graph Networks / Deep learning"/>
          <p:cNvSpPr txBox="1"/>
          <p:nvPr>
            <p:ph type="body" sz="quarter" idx="1"/>
          </p:nvPr>
        </p:nvSpPr>
        <p:spPr>
          <a:xfrm>
            <a:off x="4827916" y="631469"/>
            <a:ext cx="3096347" cy="360042"/>
          </a:xfrm>
          <a:prstGeom prst="rect">
            <a:avLst/>
          </a:prstGeom>
        </p:spPr>
        <p:txBody>
          <a:bodyPr/>
          <a:lstStyle>
            <a:lvl1pPr>
              <a:defRPr b="1" sz="1400"/>
            </a:lvl1pPr>
          </a:lstStyle>
          <a:p>
            <a:pPr/>
            <a:r>
              <a:t>Graph Networks / Deep learning</a:t>
            </a:r>
          </a:p>
        </p:txBody>
      </p:sp>
      <p:pic>
        <p:nvPicPr>
          <p:cNvPr id="184" name="Picture 13" descr="Picture 13"/>
          <p:cNvPicPr>
            <a:picLocks noChangeAspect="1"/>
          </p:cNvPicPr>
          <p:nvPr/>
        </p:nvPicPr>
        <p:blipFill>
          <a:blip r:embed="rId4">
            <a:extLst/>
          </a:blip>
          <a:stretch>
            <a:fillRect/>
          </a:stretch>
        </p:blipFill>
        <p:spPr>
          <a:xfrm>
            <a:off x="2597231" y="2976783"/>
            <a:ext cx="1976523" cy="843319"/>
          </a:xfrm>
          <a:prstGeom prst="rect">
            <a:avLst/>
          </a:prstGeom>
          <a:ln w="12700">
            <a:miter lim="400000"/>
          </a:ln>
        </p:spPr>
      </p:pic>
      <p:pic>
        <p:nvPicPr>
          <p:cNvPr id="185" name="Picture 17" descr="Picture 17"/>
          <p:cNvPicPr>
            <a:picLocks noChangeAspect="1"/>
          </p:cNvPicPr>
          <p:nvPr/>
        </p:nvPicPr>
        <p:blipFill>
          <a:blip r:embed="rId5">
            <a:extLst/>
          </a:blip>
          <a:stretch>
            <a:fillRect/>
          </a:stretch>
        </p:blipFill>
        <p:spPr>
          <a:xfrm>
            <a:off x="7839681" y="315012"/>
            <a:ext cx="1210540" cy="1503536"/>
          </a:xfrm>
          <a:prstGeom prst="rect">
            <a:avLst/>
          </a:prstGeom>
          <a:ln w="12700">
            <a:miter lim="400000"/>
          </a:ln>
        </p:spPr>
      </p:pic>
      <p:sp>
        <p:nvSpPr>
          <p:cNvPr id="186" name="Content Placeholder 2"/>
          <p:cNvSpPr txBox="1"/>
          <p:nvPr/>
        </p:nvSpPr>
        <p:spPr>
          <a:xfrm>
            <a:off x="700562" y="549871"/>
            <a:ext cx="3260837" cy="5180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300"/>
              </a:spcBef>
              <a:defRPr b="1" sz="1400"/>
            </a:lvl1pPr>
          </a:lstStyle>
          <a:p>
            <a:pPr/>
            <a:r>
              <a:t>Probabilistic graphical models (Hidden Markov Random Fields)</a:t>
            </a:r>
          </a:p>
        </p:txBody>
      </p:sp>
      <p:pic>
        <p:nvPicPr>
          <p:cNvPr id="187" name="Picture 6" descr="Picture 6"/>
          <p:cNvPicPr>
            <a:picLocks noChangeAspect="1"/>
          </p:cNvPicPr>
          <p:nvPr/>
        </p:nvPicPr>
        <p:blipFill>
          <a:blip r:embed="rId6">
            <a:extLst/>
          </a:blip>
          <a:stretch>
            <a:fillRect/>
          </a:stretch>
        </p:blipFill>
        <p:spPr>
          <a:xfrm>
            <a:off x="4818750" y="2853790"/>
            <a:ext cx="2353435" cy="1089305"/>
          </a:xfrm>
          <a:prstGeom prst="rect">
            <a:avLst/>
          </a:prstGeom>
          <a:ln w="12700">
            <a:miter lim="400000"/>
          </a:ln>
        </p:spPr>
      </p:pic>
      <p:pic>
        <p:nvPicPr>
          <p:cNvPr id="188" name="Picture 8" descr="Picture 8"/>
          <p:cNvPicPr>
            <a:picLocks noChangeAspect="1"/>
          </p:cNvPicPr>
          <p:nvPr/>
        </p:nvPicPr>
        <p:blipFill>
          <a:blip r:embed="rId7">
            <a:extLst/>
          </a:blip>
          <a:srcRect l="0" t="9920" r="0" b="0"/>
          <a:stretch>
            <a:fillRect/>
          </a:stretch>
        </p:blipFill>
        <p:spPr>
          <a:xfrm>
            <a:off x="756740" y="2511932"/>
            <a:ext cx="2123731" cy="816543"/>
          </a:xfrm>
          <a:prstGeom prst="rect">
            <a:avLst/>
          </a:prstGeom>
          <a:ln w="12700">
            <a:miter lim="400000"/>
          </a:ln>
        </p:spPr>
      </p:pic>
      <p:pic>
        <p:nvPicPr>
          <p:cNvPr id="189" name="Picture 10" descr="Picture 10"/>
          <p:cNvPicPr>
            <a:picLocks noChangeAspect="1"/>
          </p:cNvPicPr>
          <p:nvPr/>
        </p:nvPicPr>
        <p:blipFill>
          <a:blip r:embed="rId8">
            <a:extLst/>
          </a:blip>
          <a:stretch>
            <a:fillRect/>
          </a:stretch>
        </p:blipFill>
        <p:spPr>
          <a:xfrm>
            <a:off x="653067" y="3287969"/>
            <a:ext cx="2123731" cy="821379"/>
          </a:xfrm>
          <a:prstGeom prst="rect">
            <a:avLst/>
          </a:prstGeom>
          <a:ln w="12700">
            <a:miter lim="400000"/>
          </a:ln>
        </p:spPr>
      </p:pic>
      <p:sp>
        <p:nvSpPr>
          <p:cNvPr id="190" name="TextBox 11"/>
          <p:cNvSpPr txBox="1"/>
          <p:nvPr/>
        </p:nvSpPr>
        <p:spPr>
          <a:xfrm>
            <a:off x="997165" y="4759925"/>
            <a:ext cx="3580970" cy="3143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600"/>
            </a:lvl1pPr>
          </a:lstStyle>
          <a:p>
            <a:pPr/>
            <a:r>
              <a:t>— Slow and unable to scale </a:t>
            </a:r>
          </a:p>
        </p:txBody>
      </p:sp>
      <p:sp>
        <p:nvSpPr>
          <p:cNvPr id="191" name="TextBox 12"/>
          <p:cNvSpPr txBox="1"/>
          <p:nvPr/>
        </p:nvSpPr>
        <p:spPr>
          <a:xfrm>
            <a:off x="5110912" y="4279685"/>
            <a:ext cx="3580970" cy="7715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600"/>
            </a:pPr>
            <a:r>
              <a:t>— Also unable to scale </a:t>
            </a:r>
          </a:p>
          <a:p>
            <a:pPr>
              <a:defRPr sz="1600"/>
            </a:pPr>
            <a:r>
              <a:t>— Large number of parameters, could overfit the data. </a:t>
            </a:r>
          </a:p>
        </p:txBody>
      </p:sp>
      <p:pic>
        <p:nvPicPr>
          <p:cNvPr id="192" name="Picture 7" descr="Picture 7"/>
          <p:cNvPicPr>
            <a:picLocks noChangeAspect="1"/>
          </p:cNvPicPr>
          <p:nvPr/>
        </p:nvPicPr>
        <p:blipFill>
          <a:blip r:embed="rId9">
            <a:extLst/>
          </a:blip>
          <a:stretch>
            <a:fillRect/>
          </a:stretch>
        </p:blipFill>
        <p:spPr>
          <a:xfrm>
            <a:off x="2284382" y="3547300"/>
            <a:ext cx="1872210" cy="786981"/>
          </a:xfrm>
          <a:prstGeom prst="rect">
            <a:avLst/>
          </a:prstGeom>
          <a:ln w="12700">
            <a:miter lim="400000"/>
          </a:ln>
        </p:spPr>
      </p:pic>
      <p:sp>
        <p:nvSpPr>
          <p:cNvPr id="193" name="TextBox 18"/>
          <p:cNvSpPr txBox="1"/>
          <p:nvPr/>
        </p:nvSpPr>
        <p:spPr>
          <a:xfrm>
            <a:off x="8434530" y="1786683"/>
            <a:ext cx="750166" cy="24028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000"/>
            </a:lvl1pPr>
          </a:lstStyle>
          <a:p>
            <a:pPr/>
            <a:r>
              <a:t>Hu et. al.</a:t>
            </a:r>
          </a:p>
        </p:txBody>
      </p:sp>
      <p:pic>
        <p:nvPicPr>
          <p:cNvPr id="194" name="Picture 9" descr="Picture 9"/>
          <p:cNvPicPr>
            <a:picLocks noChangeAspect="1"/>
          </p:cNvPicPr>
          <p:nvPr/>
        </p:nvPicPr>
        <p:blipFill>
          <a:blip r:embed="rId10">
            <a:extLst/>
          </a:blip>
          <a:srcRect l="0" t="0" r="60154" b="54200"/>
          <a:stretch>
            <a:fillRect/>
          </a:stretch>
        </p:blipFill>
        <p:spPr>
          <a:xfrm>
            <a:off x="2045128" y="974204"/>
            <a:ext cx="2719651" cy="216061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4" name="Slide Number Placeholder 5"/>
          <p:cNvSpPr txBox="1"/>
          <p:nvPr>
            <p:ph type="sldNum" sz="quarter" idx="4294967295"/>
          </p:nvPr>
        </p:nvSpPr>
        <p:spPr>
          <a:xfrm>
            <a:off x="8806031" y="4773637"/>
            <a:ext cx="15845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5" name="Title 1"/>
          <p:cNvSpPr txBox="1"/>
          <p:nvPr>
            <p:ph type="title"/>
          </p:nvPr>
        </p:nvSpPr>
        <p:spPr>
          <a:xfrm>
            <a:off x="899591" y="339501"/>
            <a:ext cx="7920881" cy="720083"/>
          </a:xfrm>
          <a:prstGeom prst="rect">
            <a:avLst/>
          </a:prstGeom>
        </p:spPr>
        <p:txBody>
          <a:bodyPr/>
          <a:lstStyle/>
          <a:p>
            <a:pPr/>
            <a:r>
              <a:t>VISIUM benchmarking, using median over k_expr—res.</a:t>
            </a:r>
          </a:p>
        </p:txBody>
      </p:sp>
      <p:pic>
        <p:nvPicPr>
          <p:cNvPr id="446" name="Content Placeholder 3" descr="Content Placeholder 3"/>
          <p:cNvPicPr>
            <a:picLocks noChangeAspect="1"/>
          </p:cNvPicPr>
          <p:nvPr/>
        </p:nvPicPr>
        <p:blipFill>
          <a:blip r:embed="rId2">
            <a:extLst/>
          </a:blip>
          <a:stretch>
            <a:fillRect/>
          </a:stretch>
        </p:blipFill>
        <p:spPr>
          <a:xfrm>
            <a:off x="6237" y="1707652"/>
            <a:ext cx="5048507" cy="3240090"/>
          </a:xfrm>
          <a:prstGeom prst="rect">
            <a:avLst/>
          </a:prstGeom>
          <a:ln w="12700">
            <a:miter lim="400000"/>
          </a:ln>
        </p:spPr>
      </p:pic>
      <p:pic>
        <p:nvPicPr>
          <p:cNvPr id="447" name="Picture 4" descr="Picture 4"/>
          <p:cNvPicPr>
            <a:picLocks noChangeAspect="1"/>
          </p:cNvPicPr>
          <p:nvPr/>
        </p:nvPicPr>
        <p:blipFill>
          <a:blip r:embed="rId3">
            <a:extLst/>
          </a:blip>
          <a:stretch>
            <a:fillRect/>
          </a:stretch>
        </p:blipFill>
        <p:spPr>
          <a:xfrm>
            <a:off x="5137039" y="2427596"/>
            <a:ext cx="3683435" cy="180020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9" name="Slide Number Placeholder 5"/>
          <p:cNvSpPr txBox="1"/>
          <p:nvPr>
            <p:ph type="sldNum" sz="quarter" idx="4294967295"/>
          </p:nvPr>
        </p:nvSpPr>
        <p:spPr>
          <a:xfrm>
            <a:off x="8806031" y="4773637"/>
            <a:ext cx="15845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0" name="Title 1"/>
          <p:cNvSpPr txBox="1"/>
          <p:nvPr>
            <p:ph type="title"/>
          </p:nvPr>
        </p:nvSpPr>
        <p:spPr>
          <a:xfrm>
            <a:off x="899591" y="339501"/>
            <a:ext cx="7920881" cy="720083"/>
          </a:xfrm>
          <a:prstGeom prst="rect">
            <a:avLst/>
          </a:prstGeom>
        </p:spPr>
        <p:txBody>
          <a:bodyPr/>
          <a:lstStyle/>
          <a:p>
            <a:pPr/>
          </a:p>
        </p:txBody>
      </p:sp>
      <p:pic>
        <p:nvPicPr>
          <p:cNvPr id="451" name="Content Placeholder 3" descr="Content Placeholder 3"/>
          <p:cNvPicPr>
            <a:picLocks noChangeAspect="1"/>
          </p:cNvPicPr>
          <p:nvPr/>
        </p:nvPicPr>
        <p:blipFill>
          <a:blip r:embed="rId2">
            <a:extLst/>
          </a:blip>
          <a:stretch>
            <a:fillRect/>
          </a:stretch>
        </p:blipFill>
        <p:spPr>
          <a:xfrm>
            <a:off x="2015714" y="195485"/>
            <a:ext cx="5688634" cy="46575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4" name="Beyond spatial omics: BANKSY identifies anatomical structures in the human brain from MRI data"/>
          <p:cNvSpPr txBox="1"/>
          <p:nvPr>
            <p:ph type="title"/>
          </p:nvPr>
        </p:nvSpPr>
        <p:spPr>
          <a:xfrm>
            <a:off x="899591" y="339501"/>
            <a:ext cx="7920881" cy="720082"/>
          </a:xfrm>
          <a:prstGeom prst="rect">
            <a:avLst/>
          </a:prstGeom>
        </p:spPr>
        <p:txBody>
          <a:bodyPr/>
          <a:lstStyle>
            <a:lvl1pPr>
              <a:defRPr b="0"/>
            </a:lvl1pPr>
          </a:lstStyle>
          <a:p>
            <a:pPr/>
            <a:r>
              <a:t>Beyond spatial omics: BANKSY identifies anatomical structures in the human brain from MRI data</a:t>
            </a:r>
          </a:p>
        </p:txBody>
      </p:sp>
      <p:pic>
        <p:nvPicPr>
          <p:cNvPr id="455" name="Picture 5" descr="Picture 5"/>
          <p:cNvPicPr>
            <a:picLocks noChangeAspect="1"/>
          </p:cNvPicPr>
          <p:nvPr/>
        </p:nvPicPr>
        <p:blipFill>
          <a:blip r:embed="rId3">
            <a:extLst/>
          </a:blip>
          <a:stretch>
            <a:fillRect/>
          </a:stretch>
        </p:blipFill>
        <p:spPr>
          <a:xfrm>
            <a:off x="2159730" y="3734858"/>
            <a:ext cx="1053129" cy="1126871"/>
          </a:xfrm>
          <a:prstGeom prst="rect">
            <a:avLst/>
          </a:prstGeom>
          <a:ln w="12700">
            <a:miter lim="400000"/>
          </a:ln>
        </p:spPr>
      </p:pic>
      <p:sp>
        <p:nvSpPr>
          <p:cNvPr id="456" name="Straight Arrow Connector 7"/>
          <p:cNvSpPr/>
          <p:nvPr/>
        </p:nvSpPr>
        <p:spPr>
          <a:xfrm>
            <a:off x="3239850" y="3795886"/>
            <a:ext cx="3" cy="148030"/>
          </a:xfrm>
          <a:prstGeom prst="line">
            <a:avLst/>
          </a:prstGeom>
          <a:ln w="12700">
            <a:solidFill>
              <a:srgbClr val="4A7EBB"/>
            </a:solidFill>
            <a:headEnd type="triangle"/>
            <a:tailEnd type="triangle"/>
          </a:ln>
        </p:spPr>
        <p:txBody>
          <a:bodyPr lIns="45718" tIns="45718" rIns="45718" bIns="45718"/>
          <a:lstStyle/>
          <a:p>
            <a:pPr/>
          </a:p>
        </p:txBody>
      </p:sp>
      <p:sp>
        <p:nvSpPr>
          <p:cNvPr id="457" name="Straight Arrow Connector 9"/>
          <p:cNvSpPr/>
          <p:nvPr/>
        </p:nvSpPr>
        <p:spPr>
          <a:xfrm>
            <a:off x="3239852" y="3867894"/>
            <a:ext cx="2" cy="156265"/>
          </a:xfrm>
          <a:prstGeom prst="line">
            <a:avLst/>
          </a:prstGeom>
          <a:ln w="12700">
            <a:solidFill>
              <a:srgbClr val="4A7EBB"/>
            </a:solidFill>
            <a:headEnd type="triangle"/>
            <a:tailEnd type="triangle"/>
          </a:ln>
        </p:spPr>
        <p:txBody>
          <a:bodyPr lIns="45718" tIns="45718" rIns="45718" bIns="45718"/>
          <a:lstStyle/>
          <a:p>
            <a:pPr/>
          </a:p>
        </p:txBody>
      </p:sp>
      <p:sp>
        <p:nvSpPr>
          <p:cNvPr id="458" name="Straight Arrow Connector 11"/>
          <p:cNvSpPr/>
          <p:nvPr/>
        </p:nvSpPr>
        <p:spPr>
          <a:xfrm>
            <a:off x="3239851" y="4013598"/>
            <a:ext cx="2" cy="284695"/>
          </a:xfrm>
          <a:prstGeom prst="line">
            <a:avLst/>
          </a:prstGeom>
          <a:ln w="12700">
            <a:solidFill>
              <a:srgbClr val="4A7EBB"/>
            </a:solidFill>
            <a:headEnd type="triangle"/>
            <a:tailEnd type="triangle"/>
          </a:ln>
        </p:spPr>
        <p:txBody>
          <a:bodyPr lIns="45718" tIns="45718" rIns="45718" bIns="45718"/>
          <a:lstStyle/>
          <a:p>
            <a:pPr/>
          </a:p>
        </p:txBody>
      </p:sp>
      <p:sp>
        <p:nvSpPr>
          <p:cNvPr id="459" name="Straight Arrow Connector 13"/>
          <p:cNvSpPr/>
          <p:nvPr/>
        </p:nvSpPr>
        <p:spPr>
          <a:xfrm>
            <a:off x="3239852" y="4262516"/>
            <a:ext cx="2" cy="99251"/>
          </a:xfrm>
          <a:prstGeom prst="line">
            <a:avLst/>
          </a:prstGeom>
          <a:ln w="12700">
            <a:solidFill>
              <a:srgbClr val="4A7EBB"/>
            </a:solidFill>
            <a:headEnd type="triangle"/>
            <a:tailEnd type="triangle"/>
          </a:ln>
        </p:spPr>
        <p:txBody>
          <a:bodyPr lIns="45718" tIns="45718" rIns="45718" bIns="45718"/>
          <a:lstStyle/>
          <a:p>
            <a:pPr/>
          </a:p>
        </p:txBody>
      </p:sp>
      <p:sp>
        <p:nvSpPr>
          <p:cNvPr id="460" name="Straight Arrow Connector 15"/>
          <p:cNvSpPr/>
          <p:nvPr/>
        </p:nvSpPr>
        <p:spPr>
          <a:xfrm>
            <a:off x="3239852" y="4327181"/>
            <a:ext cx="2" cy="188786"/>
          </a:xfrm>
          <a:prstGeom prst="line">
            <a:avLst/>
          </a:prstGeom>
          <a:ln w="12700">
            <a:solidFill>
              <a:srgbClr val="4A7EBB"/>
            </a:solidFill>
            <a:headEnd type="triangle"/>
            <a:tailEnd type="triangle"/>
          </a:ln>
        </p:spPr>
        <p:txBody>
          <a:bodyPr lIns="45718" tIns="45718" rIns="45718" bIns="45718"/>
          <a:lstStyle/>
          <a:p>
            <a:pPr/>
          </a:p>
        </p:txBody>
      </p:sp>
      <p:sp>
        <p:nvSpPr>
          <p:cNvPr id="461" name="Straight Arrow Connector 17"/>
          <p:cNvSpPr/>
          <p:nvPr/>
        </p:nvSpPr>
        <p:spPr>
          <a:xfrm>
            <a:off x="3239852" y="4515964"/>
            <a:ext cx="2" cy="144018"/>
          </a:xfrm>
          <a:prstGeom prst="line">
            <a:avLst/>
          </a:prstGeom>
          <a:ln w="12700">
            <a:solidFill>
              <a:srgbClr val="4A7EBB"/>
            </a:solidFill>
            <a:headEnd type="triangle"/>
            <a:tailEnd type="triangle"/>
          </a:ln>
        </p:spPr>
        <p:txBody>
          <a:bodyPr lIns="45718" tIns="45718" rIns="45718" bIns="45718"/>
          <a:lstStyle/>
          <a:p>
            <a:pPr/>
          </a:p>
        </p:txBody>
      </p:sp>
      <p:pic>
        <p:nvPicPr>
          <p:cNvPr id="462" name="Picture 19" descr="Picture 19"/>
          <p:cNvPicPr>
            <a:picLocks noChangeAspect="1"/>
          </p:cNvPicPr>
          <p:nvPr/>
        </p:nvPicPr>
        <p:blipFill>
          <a:blip r:embed="rId4">
            <a:extLst/>
          </a:blip>
          <a:stretch>
            <a:fillRect/>
          </a:stretch>
        </p:blipFill>
        <p:spPr>
          <a:xfrm>
            <a:off x="5004048" y="1479038"/>
            <a:ext cx="3635896" cy="3505109"/>
          </a:xfrm>
          <a:prstGeom prst="rect">
            <a:avLst/>
          </a:prstGeom>
          <a:ln w="12700">
            <a:miter lim="400000"/>
          </a:ln>
        </p:spPr>
      </p:pic>
      <p:sp>
        <p:nvSpPr>
          <p:cNvPr id="463" name="TextBox 21"/>
          <p:cNvSpPr txBox="1"/>
          <p:nvPr/>
        </p:nvSpPr>
        <p:spPr>
          <a:xfrm>
            <a:off x="1017318" y="989315"/>
            <a:ext cx="4445067" cy="79837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200"/>
            </a:pPr>
            <a:r>
              <a:t>Clustering laminar cytoarchitecture on the cortical surfaces</a:t>
            </a:r>
          </a:p>
          <a:p>
            <a:pPr>
              <a:defRPr sz="1200">
                <a:solidFill>
                  <a:srgbClr val="333333"/>
                </a:solidFill>
              </a:defRPr>
            </a:pPr>
            <a:r>
              <a:t>Ittai Shamir, Yaniv Assaf, Ron Shamir</a:t>
            </a:r>
          </a:p>
          <a:p>
            <a:pPr>
              <a:defRPr sz="1200">
                <a:solidFill>
                  <a:srgbClr val="333333"/>
                </a:solidFill>
              </a:defRPr>
            </a:pPr>
            <a:r>
              <a:t>bioRxiv 2022.10.29.514347; doi: https://doi.org/10.1101/2022.10.29.514347</a:t>
            </a:r>
          </a:p>
        </p:txBody>
      </p:sp>
      <p:pic>
        <p:nvPicPr>
          <p:cNvPr id="464" name="Picture 23" descr="Picture 23"/>
          <p:cNvPicPr>
            <a:picLocks noChangeAspect="1"/>
          </p:cNvPicPr>
          <p:nvPr/>
        </p:nvPicPr>
        <p:blipFill>
          <a:blip r:embed="rId5">
            <a:extLst/>
          </a:blip>
          <a:stretch>
            <a:fillRect/>
          </a:stretch>
        </p:blipFill>
        <p:spPr>
          <a:xfrm>
            <a:off x="971599" y="1879007"/>
            <a:ext cx="4234934" cy="807510"/>
          </a:xfrm>
          <a:prstGeom prst="rect">
            <a:avLst/>
          </a:prstGeom>
          <a:ln w="12700">
            <a:miter lim="400000"/>
          </a:ln>
        </p:spPr>
      </p:pic>
      <p:sp>
        <p:nvSpPr>
          <p:cNvPr id="465" name="TextBox 24"/>
          <p:cNvSpPr txBox="1"/>
          <p:nvPr/>
        </p:nvSpPr>
        <p:spPr>
          <a:xfrm>
            <a:off x="1017319" y="2811527"/>
            <a:ext cx="3869002" cy="96110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pPr>
            <a:r>
              <a:t>nodes: </a:t>
            </a:r>
            <a:r>
              <a:rPr b="0"/>
              <a:t>positions on cortical surface</a:t>
            </a:r>
            <a:endParaRPr b="0"/>
          </a:p>
          <a:p>
            <a:pPr>
              <a:defRPr b="1"/>
            </a:pPr>
            <a:r>
              <a:t>edges: </a:t>
            </a:r>
            <a:r>
              <a:rPr b="0"/>
              <a:t>spatial proximity on surface</a:t>
            </a:r>
            <a:endParaRPr b="0"/>
          </a:p>
          <a:p>
            <a:pPr>
              <a:defRPr b="1"/>
            </a:pPr>
            <a:r>
              <a:t>features: </a:t>
            </a:r>
            <a:r>
              <a:rPr b="0"/>
              <a:t>layer thickness </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69" name="Slide Number"/>
          <p:cNvSpPr txBox="1"/>
          <p:nvPr>
            <p:ph type="sldNum" sz="quarter" idx="4294967295"/>
          </p:nvPr>
        </p:nvSpPr>
        <p:spPr>
          <a:xfrm>
            <a:off x="8806031" y="4773637"/>
            <a:ext cx="15845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0" name="BANKSY: novelty and significance"/>
          <p:cNvSpPr txBox="1"/>
          <p:nvPr>
            <p:ph type="title"/>
          </p:nvPr>
        </p:nvSpPr>
        <p:spPr>
          <a:xfrm>
            <a:off x="899591" y="123478"/>
            <a:ext cx="7920881" cy="432048"/>
          </a:xfrm>
          <a:prstGeom prst="rect">
            <a:avLst/>
          </a:prstGeom>
        </p:spPr>
        <p:txBody>
          <a:bodyPr/>
          <a:lstStyle>
            <a:lvl1pPr algn="ctr" defTabSz="859536">
              <a:defRPr b="0" sz="2200"/>
            </a:lvl1pPr>
          </a:lstStyle>
          <a:p>
            <a:pPr/>
            <a:r>
              <a:t>BANKSY: novelty and significance</a:t>
            </a:r>
          </a:p>
        </p:txBody>
      </p:sp>
      <p:sp>
        <p:nvSpPr>
          <p:cNvPr id="471" name="Unique biologically motivated feature augmentation strategy.…"/>
          <p:cNvSpPr txBox="1"/>
          <p:nvPr>
            <p:ph type="body" idx="1"/>
          </p:nvPr>
        </p:nvSpPr>
        <p:spPr>
          <a:xfrm>
            <a:off x="899591" y="771548"/>
            <a:ext cx="7920881" cy="4248475"/>
          </a:xfrm>
          <a:prstGeom prst="rect">
            <a:avLst/>
          </a:prstGeom>
        </p:spPr>
        <p:txBody>
          <a:bodyPr/>
          <a:lstStyle/>
          <a:p>
            <a:pPr marL="342900" indent="-342900">
              <a:buSzPct val="100000"/>
              <a:buAutoNum type="arabicPeriod" startAt="1"/>
              <a:defRPr sz="1400"/>
            </a:pPr>
            <a:r>
              <a:t>Unique </a:t>
            </a:r>
            <a:r>
              <a:rPr u="sng"/>
              <a:t>biologically motivated</a:t>
            </a:r>
            <a:r>
              <a:t> feature augmentation strategy. </a:t>
            </a:r>
          </a:p>
          <a:p>
            <a:pPr marL="342900" indent="-342900">
              <a:buSzPct val="100000"/>
              <a:buAutoNum type="arabicPeriod" startAt="1"/>
              <a:defRPr sz="1400"/>
            </a:pPr>
          </a:p>
          <a:p>
            <a:pPr marL="342900" indent="-342900">
              <a:buSzPct val="100000"/>
              <a:buAutoNum type="arabicPeriod" startAt="2"/>
              <a:defRPr sz="1400" u="sng"/>
            </a:pPr>
            <a:r>
              <a:t>First algorithm to unify</a:t>
            </a:r>
            <a:r>
              <a:rPr u="none"/>
              <a:t> cell-type clustering and tissue domain segmentation</a:t>
            </a:r>
          </a:p>
          <a:p>
            <a:pPr marL="342900" indent="-342900">
              <a:buSzPct val="100000"/>
              <a:buAutoNum type="arabicPeriod" startAt="2"/>
              <a:defRPr sz="1400"/>
            </a:pPr>
          </a:p>
          <a:p>
            <a:pPr marL="342900" indent="-342900">
              <a:buSzPct val="100000"/>
              <a:buAutoNum type="arabicPeriod" startAt="3"/>
              <a:defRPr sz="1400" u="sng"/>
            </a:pPr>
            <a:r>
              <a:t>Broadly applicable</a:t>
            </a:r>
            <a:r>
              <a:rPr u="none"/>
              <a:t>: applies to any spatial omics data type</a:t>
            </a:r>
          </a:p>
          <a:p>
            <a:pPr marL="342900" indent="-342900">
              <a:buSzPct val="100000"/>
              <a:buAutoNum type="arabicPeriod" startAt="3"/>
              <a:defRPr sz="1400"/>
            </a:pPr>
          </a:p>
          <a:p>
            <a:pPr marL="342900" indent="-342900">
              <a:buSzPct val="100000"/>
              <a:buAutoNum type="arabicPeriod" startAt="4"/>
              <a:defRPr sz="1400" u="sng"/>
            </a:pPr>
            <a:r>
              <a:t>Top performer in systematic benchmarking</a:t>
            </a:r>
          </a:p>
          <a:p>
            <a:pPr lvl="1" marL="800100" indent="-342900">
              <a:buFont typeface="Helvetica Neue"/>
              <a:defRPr sz="1400"/>
            </a:pPr>
            <a:r>
              <a:t>Most accurate cell type assignments</a:t>
            </a:r>
            <a:endParaRPr sz="1800"/>
          </a:p>
          <a:p>
            <a:pPr lvl="1" marL="800100" indent="-342900">
              <a:buFont typeface="Helvetica Neue"/>
              <a:defRPr sz="1400"/>
            </a:pPr>
            <a:r>
              <a:t>Most accurate domain segmentation</a:t>
            </a:r>
            <a:br/>
          </a:p>
          <a:p>
            <a:pPr marL="342900" indent="-342900">
              <a:buSzPct val="100000"/>
              <a:buAutoNum type="arabicPeriod" startAt="4"/>
              <a:defRPr sz="1400"/>
            </a:pPr>
            <a:r>
              <a:t>Can detect </a:t>
            </a:r>
            <a:r>
              <a:rPr u="sng"/>
              <a:t>novel</a:t>
            </a:r>
            <a:r>
              <a:t> spatially restricted subtypes </a:t>
            </a:r>
          </a:p>
          <a:p>
            <a:pPr marL="342900" indent="-342900">
              <a:buSzPct val="100000"/>
              <a:buAutoNum type="arabicPeriod" startAt="4"/>
              <a:defRPr sz="1400"/>
            </a:pPr>
          </a:p>
          <a:p>
            <a:pPr marL="342900" indent="-342900">
              <a:buSzPct val="100000"/>
              <a:buAutoNum type="arabicPeriod" startAt="6"/>
              <a:defRPr sz="1400" u="sng"/>
            </a:pPr>
            <a:r>
              <a:t>Elementary, robust</a:t>
            </a:r>
            <a:r>
              <a:rPr u="none"/>
              <a:t>: only one additional free parameter</a:t>
            </a:r>
          </a:p>
          <a:p>
            <a:pPr marL="342900" indent="-342900">
              <a:buSzPct val="100000"/>
              <a:buAutoNum type="arabicPeriod" startAt="6"/>
              <a:defRPr sz="1400"/>
            </a:pPr>
          </a:p>
          <a:p>
            <a:pPr marL="342900" indent="-342900">
              <a:buSzPct val="100000"/>
              <a:buAutoNum type="arabicPeriod" startAt="7"/>
              <a:defRPr sz="1400"/>
            </a:pPr>
            <a:r>
              <a:t>O</a:t>
            </a:r>
            <a:r>
              <a:rPr u="sng"/>
              <a:t>rders of magnitude faster and more scalable</a:t>
            </a:r>
            <a:r>
              <a:t> than many existing approaches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4" name="BANKSY summary: “a cell is known by the company it keeps”"/>
          <p:cNvSpPr txBox="1"/>
          <p:nvPr>
            <p:ph type="title"/>
          </p:nvPr>
        </p:nvSpPr>
        <p:spPr>
          <a:xfrm>
            <a:off x="899591" y="339501"/>
            <a:ext cx="7920881" cy="720082"/>
          </a:xfrm>
          <a:prstGeom prst="rect">
            <a:avLst/>
          </a:prstGeom>
        </p:spPr>
        <p:txBody>
          <a:bodyPr/>
          <a:lstStyle/>
          <a:p>
            <a:pPr>
              <a:defRPr b="0"/>
            </a:pPr>
            <a:r>
              <a:t>BANKSY summary: </a:t>
            </a:r>
            <a:r>
              <a:rPr b="1" i="1"/>
              <a:t>“a cell is known by the company it keeps”</a:t>
            </a:r>
            <a:br>
              <a:rPr b="1" i="1"/>
            </a:br>
          </a:p>
        </p:txBody>
      </p:sp>
      <p:sp>
        <p:nvSpPr>
          <p:cNvPr id="475" name="biologically intuitive and interpretable framework for both cell-type clustering and domain segmentation.…"/>
          <p:cNvSpPr txBox="1"/>
          <p:nvPr>
            <p:ph type="body" idx="1"/>
          </p:nvPr>
        </p:nvSpPr>
        <p:spPr>
          <a:xfrm>
            <a:off x="899591" y="1131589"/>
            <a:ext cx="7920881" cy="3600403"/>
          </a:xfrm>
          <a:prstGeom prst="rect">
            <a:avLst/>
          </a:prstGeom>
        </p:spPr>
        <p:txBody>
          <a:bodyPr/>
          <a:lstStyle/>
          <a:p>
            <a:pPr marL="285750" indent="-285750">
              <a:buSzPct val="100000"/>
              <a:buFont typeface="Helvetica Neue"/>
              <a:buChar char="•"/>
            </a:pPr>
            <a:r>
              <a:t>biologically intuitive and interpretable framework for </a:t>
            </a:r>
            <a:r>
              <a:rPr i="1"/>
              <a:t>both</a:t>
            </a:r>
            <a:r>
              <a:t> cell-type clustering and domain segmentation. </a:t>
            </a:r>
          </a:p>
          <a:p>
            <a:pPr marL="285750" indent="-285750">
              <a:buSzPct val="100000"/>
              <a:buFont typeface="Helvetica Neue"/>
              <a:buChar char="•"/>
            </a:pPr>
            <a:r>
              <a:t>outperforms competing methods in </a:t>
            </a:r>
            <a:r>
              <a:rPr>
                <a:solidFill>
                  <a:srgbClr val="C00000"/>
                </a:solidFill>
              </a:rPr>
              <a:t>accuracy</a:t>
            </a:r>
            <a:r>
              <a:t> on multiple benchmarks (simulated and real)</a:t>
            </a:r>
          </a:p>
          <a:p>
            <a:pPr marL="285750" indent="-285750">
              <a:buSzPct val="100000"/>
              <a:buFont typeface="Helvetica Neue"/>
              <a:buChar char="•"/>
            </a:pPr>
            <a:r>
              <a:t>10-1000 times </a:t>
            </a:r>
            <a:r>
              <a:rPr>
                <a:solidFill>
                  <a:srgbClr val="C00000"/>
                </a:solidFill>
              </a:rPr>
              <a:t>faster</a:t>
            </a:r>
            <a:r>
              <a:t> and more </a:t>
            </a:r>
            <a:r>
              <a:rPr>
                <a:solidFill>
                  <a:srgbClr val="C00000"/>
                </a:solidFill>
              </a:rPr>
              <a:t>scalable</a:t>
            </a:r>
            <a:r>
              <a:t> than methods tested</a:t>
            </a:r>
          </a:p>
          <a:p>
            <a:pPr marL="285750" indent="-285750">
              <a:buSzPct val="100000"/>
              <a:buFont typeface="Helvetica Neue"/>
              <a:buChar char="•"/>
            </a:pPr>
          </a:p>
          <a:p>
            <a:pPr/>
            <a:r>
              <a:t>Future work: </a:t>
            </a:r>
          </a:p>
          <a:p>
            <a:pPr marL="285750" indent="-285750">
              <a:buSzPct val="100000"/>
              <a:buFont typeface="Helvetica Neue"/>
              <a:buChar char="•"/>
            </a:pPr>
            <a:r>
              <a:t>Neighbour-augmented matrix could be used for purposes other than clustering: batch-correction, data integration, cell-cell interactions etc.</a:t>
            </a:r>
          </a:p>
          <a:p>
            <a:pPr marL="285750" indent="-285750">
              <a:buSzPct val="100000"/>
              <a:buFont typeface="Helvetica Neue"/>
              <a:buChar char="•"/>
            </a:pPr>
            <a:r>
              <a:t>Graph convolutional networks: don’t perform as well as BANKSY for unsupervised clustering, but may work well on </a:t>
            </a:r>
            <a:r>
              <a:rPr u="sng"/>
              <a:t>labeled</a:t>
            </a:r>
            <a:r>
              <a:t> data. Feature-augmentation idea and intuition can be applied</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lide Number Placeholder 5"/>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8" name="Title Placeholder 1"/>
          <p:cNvSpPr txBox="1"/>
          <p:nvPr/>
        </p:nvSpPr>
        <p:spPr>
          <a:xfrm>
            <a:off x="945311" y="339502"/>
            <a:ext cx="7829440" cy="7200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defRPr b="1" sz="2000">
                <a:solidFill>
                  <a:srgbClr val="003087"/>
                </a:solidFill>
              </a:defRPr>
            </a:lvl1pPr>
          </a:lstStyle>
          <a:p>
            <a:pPr/>
            <a:r>
              <a:t>Acknowledgements</a:t>
            </a:r>
          </a:p>
        </p:txBody>
      </p:sp>
      <p:sp>
        <p:nvSpPr>
          <p:cNvPr id="479" name="Text Placeholder 2"/>
          <p:cNvSpPr txBox="1"/>
          <p:nvPr/>
        </p:nvSpPr>
        <p:spPr>
          <a:xfrm>
            <a:off x="945310" y="1131591"/>
            <a:ext cx="2813435" cy="24903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86967">
              <a:lnSpc>
                <a:spcPct val="80000"/>
              </a:lnSpc>
              <a:spcBef>
                <a:spcPts val="300"/>
              </a:spcBef>
              <a:defRPr sz="1200"/>
            </a:pPr>
            <a:r>
              <a:t>Acknowledgements:</a:t>
            </a:r>
          </a:p>
          <a:p>
            <a:pPr defTabSz="886967">
              <a:lnSpc>
                <a:spcPct val="80000"/>
              </a:lnSpc>
              <a:spcBef>
                <a:spcPts val="300"/>
              </a:spcBef>
              <a:defRPr sz="1200"/>
            </a:pPr>
          </a:p>
          <a:p>
            <a:pPr defTabSz="886967">
              <a:lnSpc>
                <a:spcPct val="80000"/>
              </a:lnSpc>
              <a:spcBef>
                <a:spcPts val="300"/>
              </a:spcBef>
              <a:defRPr sz="1200"/>
            </a:pPr>
            <a:r>
              <a:t>Nigel Chou (GIS)</a:t>
            </a:r>
          </a:p>
          <a:p>
            <a:pPr defTabSz="886967">
              <a:lnSpc>
                <a:spcPct val="80000"/>
              </a:lnSpc>
              <a:spcBef>
                <a:spcPts val="300"/>
              </a:spcBef>
              <a:defRPr sz="1200"/>
            </a:pPr>
            <a:r>
              <a:t>Joseph Lee (NUS)</a:t>
            </a:r>
          </a:p>
          <a:p>
            <a:pPr defTabSz="886967">
              <a:lnSpc>
                <a:spcPct val="80000"/>
              </a:lnSpc>
              <a:spcBef>
                <a:spcPts val="300"/>
              </a:spcBef>
              <a:defRPr sz="1200"/>
            </a:pPr>
            <a:r>
              <a:t>Shyam Prabhakar (GIS)</a:t>
            </a:r>
          </a:p>
          <a:p>
            <a:pPr defTabSz="886967">
              <a:lnSpc>
                <a:spcPct val="80000"/>
              </a:lnSpc>
              <a:spcBef>
                <a:spcPts val="300"/>
              </a:spcBef>
              <a:defRPr sz="1200"/>
            </a:pPr>
            <a:r>
              <a:t>Kok Hao Chen (GIS)</a:t>
            </a:r>
          </a:p>
          <a:p>
            <a:pPr defTabSz="886967">
              <a:lnSpc>
                <a:spcPct val="80000"/>
              </a:lnSpc>
              <a:spcBef>
                <a:spcPts val="300"/>
              </a:spcBef>
              <a:defRPr sz="1200"/>
            </a:pPr>
            <a:r>
              <a:t>Jinyue Liu (GIS) </a:t>
            </a:r>
          </a:p>
          <a:p>
            <a:pPr defTabSz="886967">
              <a:lnSpc>
                <a:spcPct val="80000"/>
              </a:lnSpc>
              <a:spcBef>
                <a:spcPts val="300"/>
              </a:spcBef>
              <a:defRPr sz="1200"/>
            </a:pPr>
            <a:r>
              <a:t>Jonathan Aow (GIS)</a:t>
            </a:r>
          </a:p>
          <a:p>
            <a:pPr defTabSz="886967">
              <a:lnSpc>
                <a:spcPct val="80000"/>
              </a:lnSpc>
              <a:spcBef>
                <a:spcPts val="300"/>
              </a:spcBef>
              <a:defRPr sz="1200"/>
            </a:pPr>
            <a:r>
              <a:t>Hwee Kuan Lee (BII)</a:t>
            </a:r>
          </a:p>
          <a:p>
            <a:pPr defTabSz="886967">
              <a:lnSpc>
                <a:spcPct val="80000"/>
              </a:lnSpc>
              <a:spcBef>
                <a:spcPts val="300"/>
              </a:spcBef>
              <a:defRPr sz="1200"/>
            </a:pPr>
            <a:r>
              <a:t>Erica Teo (Veranome)</a:t>
            </a:r>
          </a:p>
          <a:p>
            <a:pPr defTabSz="886967">
              <a:lnSpc>
                <a:spcPct val="80000"/>
              </a:lnSpc>
              <a:spcBef>
                <a:spcPts val="300"/>
              </a:spcBef>
              <a:defRPr sz="1200"/>
            </a:pPr>
            <a:r>
              <a:t>Yun Ching Chang (Veranome)</a:t>
            </a:r>
          </a:p>
          <a:p>
            <a:pPr defTabSz="886967">
              <a:lnSpc>
                <a:spcPct val="80000"/>
              </a:lnSpc>
              <a:spcBef>
                <a:spcPts val="300"/>
              </a:spcBef>
              <a:defRPr sz="1200"/>
            </a:pPr>
          </a:p>
          <a:p>
            <a:pPr defTabSz="886967">
              <a:lnSpc>
                <a:spcPct val="80000"/>
              </a:lnSpc>
              <a:spcBef>
                <a:spcPts val="300"/>
              </a:spcBef>
              <a:defRPr sz="1200"/>
            </a:pPr>
            <a:r>
              <a:t>Funding: A*STAR</a:t>
            </a:r>
          </a:p>
        </p:txBody>
      </p:sp>
      <p:sp>
        <p:nvSpPr>
          <p:cNvPr id="480" name="Slide Number Placeholder 5"/>
          <p:cNvSpPr txBox="1"/>
          <p:nvPr/>
        </p:nvSpPr>
        <p:spPr>
          <a:xfrm>
            <a:off x="6876606" y="4773637"/>
            <a:ext cx="2042162" cy="1905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700">
                <a:solidFill>
                  <a:srgbClr val="888888"/>
                </a:solidFill>
              </a:defRPr>
            </a:lvl1pPr>
          </a:lstStyle>
          <a:p>
            <a:pPr/>
            <a:r>
              <a:t>23</a:t>
            </a:r>
          </a:p>
        </p:txBody>
      </p:sp>
      <p:pic>
        <p:nvPicPr>
          <p:cNvPr id="481" name="Picture 6" descr="Picture 6"/>
          <p:cNvPicPr>
            <a:picLocks noChangeAspect="1"/>
          </p:cNvPicPr>
          <p:nvPr/>
        </p:nvPicPr>
        <p:blipFill>
          <a:blip r:embed="rId3">
            <a:extLst/>
          </a:blip>
          <a:stretch>
            <a:fillRect/>
          </a:stretch>
        </p:blipFill>
        <p:spPr>
          <a:xfrm>
            <a:off x="0" y="0"/>
            <a:ext cx="621240" cy="5143500"/>
          </a:xfrm>
          <a:prstGeom prst="rect">
            <a:avLst/>
          </a:prstGeom>
          <a:ln w="12700">
            <a:miter lim="400000"/>
          </a:ln>
        </p:spPr>
      </p:pic>
      <p:pic>
        <p:nvPicPr>
          <p:cNvPr id="482" name="Picture 7" descr="Picture 7"/>
          <p:cNvPicPr>
            <a:picLocks noChangeAspect="1"/>
          </p:cNvPicPr>
          <p:nvPr/>
        </p:nvPicPr>
        <p:blipFill>
          <a:blip r:embed="rId4">
            <a:extLst/>
          </a:blip>
          <a:stretch>
            <a:fillRect/>
          </a:stretch>
        </p:blipFill>
        <p:spPr>
          <a:xfrm>
            <a:off x="7241137" y="286949"/>
            <a:ext cx="1574700" cy="825184"/>
          </a:xfrm>
          <a:prstGeom prst="rect">
            <a:avLst/>
          </a:prstGeom>
          <a:ln w="12700">
            <a:miter lim="400000"/>
          </a:ln>
        </p:spPr>
      </p:pic>
      <p:pic>
        <p:nvPicPr>
          <p:cNvPr id="483" name="Picture 8" descr="Picture 8"/>
          <p:cNvPicPr>
            <a:picLocks noChangeAspect="1"/>
          </p:cNvPicPr>
          <p:nvPr/>
        </p:nvPicPr>
        <p:blipFill>
          <a:blip r:embed="rId5">
            <a:extLst/>
          </a:blip>
          <a:stretch>
            <a:fillRect/>
          </a:stretch>
        </p:blipFill>
        <p:spPr>
          <a:xfrm>
            <a:off x="7377234" y="1304353"/>
            <a:ext cx="1040906" cy="471878"/>
          </a:xfrm>
          <a:prstGeom prst="rect">
            <a:avLst/>
          </a:prstGeom>
          <a:ln w="12700">
            <a:miter lim="400000"/>
          </a:ln>
        </p:spPr>
      </p:pic>
      <p:pic>
        <p:nvPicPr>
          <p:cNvPr id="484" name="Picture 9" descr="Picture 9"/>
          <p:cNvPicPr>
            <a:picLocks noChangeAspect="1"/>
          </p:cNvPicPr>
          <p:nvPr/>
        </p:nvPicPr>
        <p:blipFill>
          <a:blip r:embed="rId6">
            <a:extLst/>
          </a:blip>
          <a:stretch>
            <a:fillRect/>
          </a:stretch>
        </p:blipFill>
        <p:spPr>
          <a:xfrm>
            <a:off x="7360584" y="2021001"/>
            <a:ext cx="1167566" cy="359009"/>
          </a:xfrm>
          <a:prstGeom prst="rect">
            <a:avLst/>
          </a:prstGeom>
          <a:ln w="12700">
            <a:miter lim="400000"/>
          </a:ln>
        </p:spPr>
      </p:pic>
      <p:pic>
        <p:nvPicPr>
          <p:cNvPr id="485" name="Picture 8" descr="Picture 8"/>
          <p:cNvPicPr>
            <a:picLocks noChangeAspect="1"/>
          </p:cNvPicPr>
          <p:nvPr/>
        </p:nvPicPr>
        <p:blipFill>
          <a:blip r:embed="rId7">
            <a:extLst/>
          </a:blip>
          <a:stretch>
            <a:fillRect/>
          </a:stretch>
        </p:blipFill>
        <p:spPr>
          <a:xfrm>
            <a:off x="6252547" y="3734115"/>
            <a:ext cx="1303985" cy="1303985"/>
          </a:xfrm>
          <a:prstGeom prst="rect">
            <a:avLst/>
          </a:prstGeom>
          <a:ln w="12700">
            <a:miter lim="400000"/>
          </a:ln>
        </p:spPr>
      </p:pic>
      <p:pic>
        <p:nvPicPr>
          <p:cNvPr id="486" name="Picture 12" descr="Picture 12"/>
          <p:cNvPicPr>
            <a:picLocks noChangeAspect="1"/>
          </p:cNvPicPr>
          <p:nvPr/>
        </p:nvPicPr>
        <p:blipFill>
          <a:blip r:embed="rId8">
            <a:extLst/>
          </a:blip>
          <a:srcRect l="0" t="0" r="0" b="6099"/>
          <a:stretch>
            <a:fillRect/>
          </a:stretch>
        </p:blipFill>
        <p:spPr>
          <a:xfrm>
            <a:off x="5032454" y="3734103"/>
            <a:ext cx="1131541" cy="1303996"/>
          </a:xfrm>
          <a:prstGeom prst="rect">
            <a:avLst/>
          </a:prstGeom>
          <a:ln w="12700">
            <a:miter lim="400000"/>
          </a:ln>
        </p:spPr>
      </p:pic>
      <p:pic>
        <p:nvPicPr>
          <p:cNvPr id="487" name="Picture 14" descr="Picture 14"/>
          <p:cNvPicPr>
            <a:picLocks noChangeAspect="1"/>
          </p:cNvPicPr>
          <p:nvPr/>
        </p:nvPicPr>
        <p:blipFill>
          <a:blip r:embed="rId9">
            <a:extLst/>
          </a:blip>
          <a:srcRect l="0" t="0" r="12007" b="19880"/>
          <a:stretch>
            <a:fillRect/>
          </a:stretch>
        </p:blipFill>
        <p:spPr>
          <a:xfrm>
            <a:off x="3948827" y="1756846"/>
            <a:ext cx="1021608" cy="1239738"/>
          </a:xfrm>
          <a:prstGeom prst="rect">
            <a:avLst/>
          </a:prstGeom>
          <a:ln w="12700">
            <a:miter lim="400000"/>
          </a:ln>
        </p:spPr>
      </p:pic>
      <p:pic>
        <p:nvPicPr>
          <p:cNvPr id="488" name="Picture 10" descr="Picture 10"/>
          <p:cNvPicPr>
            <a:picLocks noChangeAspect="1"/>
          </p:cNvPicPr>
          <p:nvPr/>
        </p:nvPicPr>
        <p:blipFill>
          <a:blip r:embed="rId10">
            <a:extLst/>
          </a:blip>
          <a:stretch>
            <a:fillRect/>
          </a:stretch>
        </p:blipFill>
        <p:spPr>
          <a:xfrm>
            <a:off x="3962074" y="400900"/>
            <a:ext cx="1007369" cy="1239840"/>
          </a:xfrm>
          <a:prstGeom prst="rect">
            <a:avLst/>
          </a:prstGeom>
          <a:ln w="12700">
            <a:miter lim="400000"/>
          </a:ln>
        </p:spPr>
      </p:pic>
      <p:sp>
        <p:nvSpPr>
          <p:cNvPr id="489" name="TextBox 19"/>
          <p:cNvSpPr txBox="1"/>
          <p:nvPr/>
        </p:nvSpPr>
        <p:spPr>
          <a:xfrm>
            <a:off x="6374631" y="3493596"/>
            <a:ext cx="880776" cy="369803"/>
          </a:xfrm>
          <a:prstGeom prst="rect">
            <a:avLst/>
          </a:prstGeom>
          <a:ln w="12700">
            <a:miter lim="400000"/>
          </a:ln>
          <a:extLst>
            <a:ext uri="{C572A759-6A51-4108-AA02-DFA0A04FC94B}">
              <ma14:wrappingTextBoxFlag xmlns:ma14="http://schemas.microsoft.com/office/mac/drawingml/2011/main" val="1"/>
            </a:ext>
          </a:extLst>
        </p:spPr>
        <p:txBody>
          <a:bodyPr lIns="34279" tIns="34279" rIns="34279" bIns="34279">
            <a:spAutoFit/>
          </a:bodyPr>
          <a:lstStyle>
            <a:lvl1pPr algn="ctr" defTabSz="685586">
              <a:defRPr sz="1000"/>
            </a:lvl1pPr>
          </a:lstStyle>
          <a:p>
            <a:pPr/>
            <a:r>
              <a:t>Chen Kok Hao</a:t>
            </a:r>
          </a:p>
        </p:txBody>
      </p:sp>
      <p:sp>
        <p:nvSpPr>
          <p:cNvPr id="490" name="TextBox 19"/>
          <p:cNvSpPr txBox="1"/>
          <p:nvPr/>
        </p:nvSpPr>
        <p:spPr>
          <a:xfrm>
            <a:off x="5014367" y="3493596"/>
            <a:ext cx="1167566" cy="217403"/>
          </a:xfrm>
          <a:prstGeom prst="rect">
            <a:avLst/>
          </a:prstGeom>
          <a:ln w="12700">
            <a:miter lim="400000"/>
          </a:ln>
          <a:extLst>
            <a:ext uri="{C572A759-6A51-4108-AA02-DFA0A04FC94B}">
              <ma14:wrappingTextBoxFlag xmlns:ma14="http://schemas.microsoft.com/office/mac/drawingml/2011/main" val="1"/>
            </a:ext>
          </a:extLst>
        </p:spPr>
        <p:txBody>
          <a:bodyPr lIns="34279" tIns="34279" rIns="34279" bIns="34279">
            <a:spAutoFit/>
          </a:bodyPr>
          <a:lstStyle>
            <a:lvl1pPr algn="ctr" defTabSz="685586">
              <a:defRPr sz="1000"/>
            </a:lvl1pPr>
          </a:lstStyle>
          <a:p>
            <a:pPr/>
            <a:r>
              <a:t>Shyam Prabhakar</a:t>
            </a:r>
          </a:p>
        </p:txBody>
      </p:sp>
      <p:sp>
        <p:nvSpPr>
          <p:cNvPr id="491" name="TextBox 19"/>
          <p:cNvSpPr txBox="1"/>
          <p:nvPr/>
        </p:nvSpPr>
        <p:spPr>
          <a:xfrm>
            <a:off x="5015731" y="2807796"/>
            <a:ext cx="880776" cy="217403"/>
          </a:xfrm>
          <a:prstGeom prst="rect">
            <a:avLst/>
          </a:prstGeom>
          <a:ln w="12700">
            <a:miter lim="400000"/>
          </a:ln>
          <a:extLst>
            <a:ext uri="{C572A759-6A51-4108-AA02-DFA0A04FC94B}">
              <ma14:wrappingTextBoxFlag xmlns:ma14="http://schemas.microsoft.com/office/mac/drawingml/2011/main" val="1"/>
            </a:ext>
          </a:extLst>
        </p:spPr>
        <p:txBody>
          <a:bodyPr lIns="34279" tIns="34279" rIns="34279" bIns="34279">
            <a:spAutoFit/>
          </a:bodyPr>
          <a:lstStyle>
            <a:lvl1pPr algn="ctr" defTabSz="685586">
              <a:defRPr sz="1000"/>
            </a:lvl1pPr>
          </a:lstStyle>
          <a:p>
            <a:pPr/>
            <a:r>
              <a:t>Joseph Lee</a:t>
            </a:r>
          </a:p>
        </p:txBody>
      </p:sp>
      <p:sp>
        <p:nvSpPr>
          <p:cNvPr id="492" name="TextBox 19"/>
          <p:cNvSpPr txBox="1"/>
          <p:nvPr/>
        </p:nvSpPr>
        <p:spPr>
          <a:xfrm>
            <a:off x="4889351" y="1437476"/>
            <a:ext cx="880776" cy="217403"/>
          </a:xfrm>
          <a:prstGeom prst="rect">
            <a:avLst/>
          </a:prstGeom>
          <a:ln w="12700">
            <a:miter lim="400000"/>
          </a:ln>
          <a:extLst>
            <a:ext uri="{C572A759-6A51-4108-AA02-DFA0A04FC94B}">
              <ma14:wrappingTextBoxFlag xmlns:ma14="http://schemas.microsoft.com/office/mac/drawingml/2011/main" val="1"/>
            </a:ext>
          </a:extLst>
        </p:spPr>
        <p:txBody>
          <a:bodyPr lIns="34279" tIns="34279" rIns="34279" bIns="34279">
            <a:spAutoFit/>
          </a:bodyPr>
          <a:lstStyle>
            <a:lvl1pPr algn="ctr" defTabSz="685586">
              <a:defRPr sz="1000"/>
            </a:lvl1pPr>
          </a:lstStyle>
          <a:p>
            <a:pPr/>
            <a:r>
              <a:t>Nigel Chou</a:t>
            </a:r>
          </a:p>
        </p:txBody>
      </p:sp>
      <p:pic>
        <p:nvPicPr>
          <p:cNvPr id="493" name="Picture 13" descr="Picture 13"/>
          <p:cNvPicPr>
            <a:picLocks noChangeAspect="1"/>
          </p:cNvPicPr>
          <p:nvPr/>
        </p:nvPicPr>
        <p:blipFill>
          <a:blip r:embed="rId11">
            <a:extLst/>
          </a:blip>
          <a:stretch>
            <a:fillRect/>
          </a:stretch>
        </p:blipFill>
        <p:spPr>
          <a:xfrm>
            <a:off x="3972388" y="3741613"/>
            <a:ext cx="965172" cy="1289148"/>
          </a:xfrm>
          <a:prstGeom prst="rect">
            <a:avLst/>
          </a:prstGeom>
          <a:ln w="12700">
            <a:miter lim="400000"/>
          </a:ln>
        </p:spPr>
      </p:pic>
      <p:sp>
        <p:nvSpPr>
          <p:cNvPr id="494" name="TextBox 18"/>
          <p:cNvSpPr txBox="1"/>
          <p:nvPr/>
        </p:nvSpPr>
        <p:spPr>
          <a:xfrm>
            <a:off x="3966276" y="3493596"/>
            <a:ext cx="977461" cy="217403"/>
          </a:xfrm>
          <a:prstGeom prst="rect">
            <a:avLst/>
          </a:prstGeom>
          <a:ln w="12700">
            <a:miter lim="400000"/>
          </a:ln>
          <a:extLst>
            <a:ext uri="{C572A759-6A51-4108-AA02-DFA0A04FC94B}">
              <ma14:wrappingTextBoxFlag xmlns:ma14="http://schemas.microsoft.com/office/mac/drawingml/2011/main" val="1"/>
            </a:ext>
          </a:extLst>
        </p:spPr>
        <p:txBody>
          <a:bodyPr lIns="34279" tIns="34279" rIns="34279" bIns="34279">
            <a:spAutoFit/>
          </a:bodyPr>
          <a:lstStyle>
            <a:lvl1pPr algn="ctr" defTabSz="685586">
              <a:defRPr sz="1000"/>
            </a:lvl1pPr>
          </a:lstStyle>
          <a:p>
            <a:pPr/>
            <a:r>
              <a:t>Lee Hwee Kuan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lide Number Placeholder 5"/>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9" name="Title 1"/>
          <p:cNvSpPr txBox="1"/>
          <p:nvPr>
            <p:ph type="title"/>
          </p:nvPr>
        </p:nvSpPr>
        <p:spPr>
          <a:xfrm>
            <a:off x="899591" y="339501"/>
            <a:ext cx="7920881" cy="720083"/>
          </a:xfrm>
          <a:prstGeom prst="rect">
            <a:avLst/>
          </a:prstGeom>
        </p:spPr>
        <p:txBody>
          <a:bodyPr/>
          <a:lstStyle/>
          <a:p>
            <a:pPr/>
            <a:r>
              <a:t>Questions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01" name="Slide Number Placeholder 5"/>
          <p:cNvSpPr txBox="1"/>
          <p:nvPr>
            <p:ph type="sldNum" sz="quarter" idx="4294967295"/>
          </p:nvPr>
        </p:nvSpPr>
        <p:spPr>
          <a:xfrm>
            <a:off x="8806031" y="4773637"/>
            <a:ext cx="15845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Content Placeholder 3" descr="Content Placeholder 3"/>
          <p:cNvPicPr>
            <a:picLocks noChangeAspect="1"/>
          </p:cNvPicPr>
          <p:nvPr/>
        </p:nvPicPr>
        <p:blipFill>
          <a:blip r:embed="rId2">
            <a:extLst/>
          </a:blip>
          <a:srcRect l="0" t="60952" r="0" b="0"/>
          <a:stretch>
            <a:fillRect/>
          </a:stretch>
        </p:blipFill>
        <p:spPr>
          <a:xfrm>
            <a:off x="971599" y="411510"/>
            <a:ext cx="8019331" cy="410445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5" name="f1_banksy_schematic_heatmap_04mar23_v1.png" descr="f1_banksy_schematic_heatmap_04mar23_v1.png"/>
          <p:cNvPicPr>
            <a:picLocks noChangeAspect="1"/>
          </p:cNvPicPr>
          <p:nvPr/>
        </p:nvPicPr>
        <p:blipFill>
          <a:blip r:embed="rId2">
            <a:extLst/>
          </a:blip>
          <a:stretch>
            <a:fillRect/>
          </a:stretch>
        </p:blipFill>
        <p:spPr>
          <a:xfrm>
            <a:off x="2127710" y="0"/>
            <a:ext cx="4888580" cy="51435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8" name="f2_slideseq_cerebellum_normtotal_27nov22.png" descr="f2_slideseq_cerebellum_normtotal_27nov22.png"/>
          <p:cNvPicPr>
            <a:picLocks noChangeAspect="1"/>
          </p:cNvPicPr>
          <p:nvPr/>
        </p:nvPicPr>
        <p:blipFill>
          <a:blip r:embed="rId2">
            <a:extLst/>
          </a:blip>
          <a:stretch>
            <a:fillRect/>
          </a:stretch>
        </p:blipFill>
        <p:spPr>
          <a:xfrm>
            <a:off x="2674573" y="0"/>
            <a:ext cx="3794854" cy="51435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9" name="BANKSY uses a feature augmentation approach for combining expression and spatial information"/>
          <p:cNvSpPr txBox="1"/>
          <p:nvPr>
            <p:ph type="title"/>
          </p:nvPr>
        </p:nvSpPr>
        <p:spPr>
          <a:xfrm>
            <a:off x="889910" y="155557"/>
            <a:ext cx="7920881" cy="720082"/>
          </a:xfrm>
          <a:prstGeom prst="rect">
            <a:avLst/>
          </a:prstGeom>
        </p:spPr>
        <p:txBody>
          <a:bodyPr/>
          <a:lstStyle/>
          <a:p>
            <a:pPr/>
            <a:r>
              <a:t>BANKSY uses a </a:t>
            </a:r>
            <a:r>
              <a:rPr>
                <a:solidFill>
                  <a:schemeClr val="accent6"/>
                </a:solidFill>
              </a:rPr>
              <a:t>feature augmentation</a:t>
            </a:r>
            <a:r>
              <a:t> </a:t>
            </a:r>
            <a:r>
              <a:rPr>
                <a:solidFill>
                  <a:schemeClr val="accent6"/>
                </a:solidFill>
              </a:rPr>
              <a:t>approach</a:t>
            </a:r>
            <a:r>
              <a:t> for combining expression and spatial information</a:t>
            </a:r>
          </a:p>
        </p:txBody>
      </p:sp>
      <p:pic>
        <p:nvPicPr>
          <p:cNvPr id="200" name="Picture 12" descr="Picture 12"/>
          <p:cNvPicPr>
            <a:picLocks noChangeAspect="1"/>
          </p:cNvPicPr>
          <p:nvPr/>
        </p:nvPicPr>
        <p:blipFill>
          <a:blip r:embed="rId3">
            <a:extLst/>
          </a:blip>
          <a:srcRect l="0" t="15170" r="46600" b="40489"/>
          <a:stretch>
            <a:fillRect/>
          </a:stretch>
        </p:blipFill>
        <p:spPr>
          <a:xfrm>
            <a:off x="432373" y="1289396"/>
            <a:ext cx="4793349" cy="2130674"/>
          </a:xfrm>
          <a:prstGeom prst="rect">
            <a:avLst/>
          </a:prstGeom>
          <a:ln w="12700">
            <a:miter lim="400000"/>
          </a:ln>
        </p:spPr>
      </p:pic>
      <p:sp>
        <p:nvSpPr>
          <p:cNvPr id="201" name="A cell has a characteristic transcriptome and a characteristic neighbourhood."/>
          <p:cNvSpPr txBox="1"/>
          <p:nvPr>
            <p:ph type="body" sz="quarter" idx="1"/>
          </p:nvPr>
        </p:nvSpPr>
        <p:spPr>
          <a:xfrm>
            <a:off x="822140" y="4452280"/>
            <a:ext cx="5437135" cy="543927"/>
          </a:xfrm>
          <a:prstGeom prst="rect">
            <a:avLst/>
          </a:prstGeom>
        </p:spPr>
        <p:txBody>
          <a:bodyPr/>
          <a:lstStyle>
            <a:lvl1pPr>
              <a:spcBef>
                <a:spcPts val="0"/>
              </a:spcBef>
              <a:defRPr i="1" sz="1200"/>
            </a:lvl1pPr>
          </a:lstStyle>
          <a:p>
            <a:pPr/>
            <a:r>
              <a:t>A cell has a characteristic transcriptome and a characteristic neighbourhood. </a:t>
            </a:r>
          </a:p>
        </p:txBody>
      </p:sp>
      <p:grpSp>
        <p:nvGrpSpPr>
          <p:cNvPr id="204" name="Group"/>
          <p:cNvGrpSpPr/>
          <p:nvPr/>
        </p:nvGrpSpPr>
        <p:grpSpPr>
          <a:xfrm>
            <a:off x="5288264" y="1091467"/>
            <a:ext cx="3743562" cy="2792011"/>
            <a:chOff x="0" y="0"/>
            <a:chExt cx="3743560" cy="2792010"/>
          </a:xfrm>
        </p:grpSpPr>
        <p:pic>
          <p:nvPicPr>
            <p:cNvPr id="202" name="f1_banksy_schematic_heatmap_04mar23_v1.png" descr="f1_banksy_schematic_heatmap_04mar23_v1.png"/>
            <p:cNvPicPr>
              <a:picLocks noChangeAspect="1"/>
            </p:cNvPicPr>
            <p:nvPr/>
          </p:nvPicPr>
          <p:blipFill>
            <a:blip r:embed="rId4">
              <a:extLst/>
            </a:blip>
            <a:srcRect l="25554" t="48995" r="0" b="0"/>
            <a:stretch>
              <a:fillRect/>
            </a:stretch>
          </p:blipFill>
          <p:spPr>
            <a:xfrm>
              <a:off x="104243" y="168609"/>
              <a:ext cx="3639318" cy="2623402"/>
            </a:xfrm>
            <a:prstGeom prst="rect">
              <a:avLst/>
            </a:prstGeom>
            <a:ln w="12700" cap="flat">
              <a:noFill/>
              <a:miter lim="400000"/>
            </a:ln>
            <a:effectLst/>
          </p:spPr>
        </p:pic>
        <p:sp>
          <p:nvSpPr>
            <p:cNvPr id="203" name="Rectangle"/>
            <p:cNvSpPr/>
            <p:nvPr/>
          </p:nvSpPr>
          <p:spPr>
            <a:xfrm>
              <a:off x="-1" y="-1"/>
              <a:ext cx="354940" cy="543927"/>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3"/>
      <p:bldP build="whole" bldLvl="1" animBg="1" rev="0" advAuto="0" spid="200" grpId="1"/>
      <p:bldP build="whole" bldLvl="1" animBg="1" rev="0" advAuto="0" spid="204"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1" name="Fig3_v8_Jan29.png" descr="Fig3_v8_Jan29.png"/>
          <p:cNvPicPr>
            <a:picLocks noChangeAspect="1"/>
          </p:cNvPicPr>
          <p:nvPr/>
        </p:nvPicPr>
        <p:blipFill>
          <a:blip r:embed="rId2">
            <a:extLst/>
          </a:blip>
          <a:stretch>
            <a:fillRect/>
          </a:stretch>
        </p:blipFill>
        <p:spPr>
          <a:xfrm>
            <a:off x="2620431" y="0"/>
            <a:ext cx="3903138" cy="51435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4" name="Fig4_Mar31_2023.png" descr="Fig4_Mar31_2023.png"/>
          <p:cNvPicPr>
            <a:picLocks noChangeAspect="1"/>
          </p:cNvPicPr>
          <p:nvPr/>
        </p:nvPicPr>
        <p:blipFill>
          <a:blip r:embed="rId2">
            <a:extLst/>
          </a:blip>
          <a:stretch>
            <a:fillRect/>
          </a:stretch>
        </p:blipFill>
        <p:spPr>
          <a:xfrm>
            <a:off x="833424" y="0"/>
            <a:ext cx="3717953" cy="51435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f5_domains_30mar23.png" descr="f5_domains_30mar23.png"/>
          <p:cNvPicPr>
            <a:picLocks noChangeAspect="1"/>
          </p:cNvPicPr>
          <p:nvPr/>
        </p:nvPicPr>
        <p:blipFill>
          <a:blip r:embed="rId2">
            <a:extLst/>
          </a:blip>
          <a:stretch>
            <a:fillRect/>
          </a:stretch>
        </p:blipFill>
        <p:spPr>
          <a:xfrm>
            <a:off x="1497464" y="0"/>
            <a:ext cx="3837672" cy="51435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runtime_2M_31mar23.png" descr="runtime_2M_31mar23.png"/>
          <p:cNvPicPr>
            <a:picLocks noChangeAspect="1"/>
          </p:cNvPicPr>
          <p:nvPr/>
        </p:nvPicPr>
        <p:blipFill>
          <a:blip r:embed="rId2">
            <a:extLst/>
          </a:blip>
          <a:stretch>
            <a:fillRect/>
          </a:stretch>
        </p:blipFill>
        <p:spPr>
          <a:xfrm>
            <a:off x="768824" y="878523"/>
            <a:ext cx="7958453" cy="397922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3" name="spatial_naive1.png" descr="spatial_naive1.png"/>
          <p:cNvPicPr>
            <a:picLocks noChangeAspect="1"/>
          </p:cNvPicPr>
          <p:nvPr/>
        </p:nvPicPr>
        <p:blipFill>
          <a:blip r:embed="rId2">
            <a:extLst/>
          </a:blip>
          <a:stretch>
            <a:fillRect/>
          </a:stretch>
        </p:blipFill>
        <p:spPr>
          <a:xfrm>
            <a:off x="2728722" y="0"/>
            <a:ext cx="3686556" cy="51435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6" name="supp_schematic_3mar22.png" descr="supp_schematic_3mar22.png"/>
          <p:cNvPicPr>
            <a:picLocks noChangeAspect="1"/>
          </p:cNvPicPr>
          <p:nvPr/>
        </p:nvPicPr>
        <p:blipFill>
          <a:blip r:embed="rId2">
            <a:extLst/>
          </a:blip>
          <a:stretch>
            <a:fillRect/>
          </a:stretch>
        </p:blipFill>
        <p:spPr>
          <a:xfrm>
            <a:off x="2627177" y="0"/>
            <a:ext cx="3889646" cy="51435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9" name="supp_fig_simulation_31mar23.png" descr="supp_fig_simulation_31mar23.png"/>
          <p:cNvPicPr>
            <a:picLocks noChangeAspect="1"/>
          </p:cNvPicPr>
          <p:nvPr/>
        </p:nvPicPr>
        <p:blipFill>
          <a:blip r:embed="rId2">
            <a:extLst/>
          </a:blip>
          <a:stretch>
            <a:fillRect/>
          </a:stretch>
        </p:blipFill>
        <p:spPr>
          <a:xfrm>
            <a:off x="2612570" y="0"/>
            <a:ext cx="3918860" cy="51435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Fig3_supp_umap_spatial_Nov14.png" descr="Fig3_supp_umap_spatial_Nov14.png"/>
          <p:cNvPicPr>
            <a:picLocks noChangeAspect="1"/>
          </p:cNvPicPr>
          <p:nvPr/>
        </p:nvPicPr>
        <p:blipFill>
          <a:blip r:embed="rId2">
            <a:extLst/>
          </a:blip>
          <a:stretch>
            <a:fillRect/>
          </a:stretch>
        </p:blipFill>
        <p:spPr>
          <a:xfrm>
            <a:off x="777987" y="-2"/>
            <a:ext cx="4782196" cy="5143503"/>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5" name="Fig3_supp_scrna_hm_vplot_nov15.png" descr="Fig3_supp_scrna_hm_vplot_nov15.png"/>
          <p:cNvPicPr>
            <a:picLocks noChangeAspect="1"/>
          </p:cNvPicPr>
          <p:nvPr/>
        </p:nvPicPr>
        <p:blipFill>
          <a:blip r:embed="rId2">
            <a:extLst/>
          </a:blip>
          <a:stretch>
            <a:fillRect/>
          </a:stretch>
        </p:blipFill>
        <p:spPr>
          <a:xfrm>
            <a:off x="1553136" y="207698"/>
            <a:ext cx="6240920" cy="4494509"/>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8" name="Fig4_supp_hm_Mar2023_allmethods.png" descr="Fig4_supp_hm_Mar2023_allmethods.png"/>
          <p:cNvPicPr>
            <a:picLocks noChangeAspect="1"/>
          </p:cNvPicPr>
          <p:nvPr/>
        </p:nvPicPr>
        <p:blipFill>
          <a:blip r:embed="rId2">
            <a:extLst/>
          </a:blip>
          <a:stretch>
            <a:fillRect/>
          </a:stretch>
        </p:blipFill>
        <p:spPr>
          <a:xfrm>
            <a:off x="898365" y="0"/>
            <a:ext cx="3689671" cy="5143500"/>
          </a:xfrm>
          <a:prstGeom prst="rect">
            <a:avLst/>
          </a:prstGeom>
          <a:ln w="12700">
            <a:miter lim="400000"/>
          </a:ln>
        </p:spPr>
      </p:pic>
      <p:pic>
        <p:nvPicPr>
          <p:cNvPr id="539" name="Fig4_supp_intrmngld_astro_Mar2023.png" descr="Fig4_supp_intrmngld_astro_Mar2023.png"/>
          <p:cNvPicPr>
            <a:picLocks noChangeAspect="1"/>
          </p:cNvPicPr>
          <p:nvPr/>
        </p:nvPicPr>
        <p:blipFill>
          <a:blip r:embed="rId3">
            <a:extLst/>
          </a:blip>
          <a:stretch>
            <a:fillRect/>
          </a:stretch>
        </p:blipFill>
        <p:spPr>
          <a:xfrm>
            <a:off x="4865237" y="0"/>
            <a:ext cx="3954900" cy="51435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9" name="Rectangle"/>
          <p:cNvSpPr/>
          <p:nvPr/>
        </p:nvSpPr>
        <p:spPr>
          <a:xfrm>
            <a:off x="2133600" y="2241550"/>
            <a:ext cx="3926533" cy="2778076"/>
          </a:xfrm>
          <a:prstGeom prst="rect">
            <a:avLst/>
          </a:prstGeom>
          <a:solidFill>
            <a:srgbClr val="FFFFFF"/>
          </a:solidFill>
          <a:ln w="12700">
            <a:miter lim="400000"/>
          </a:ln>
        </p:spPr>
        <p:txBody>
          <a:bodyPr lIns="45718" tIns="45718" rIns="45718" bIns="45718" anchor="ctr"/>
          <a:lstStyle/>
          <a:p>
            <a:pPr/>
          </a:p>
        </p:txBody>
      </p:sp>
      <p:sp>
        <p:nvSpPr>
          <p:cNvPr id="210" name="BANKSY also adds a third layer, which is the gradient of gene expression (using the azimuthal Gabor filter)"/>
          <p:cNvSpPr txBox="1"/>
          <p:nvPr>
            <p:ph type="title"/>
          </p:nvPr>
        </p:nvSpPr>
        <p:spPr>
          <a:xfrm>
            <a:off x="1159271" y="36415"/>
            <a:ext cx="6825458" cy="2169618"/>
          </a:xfrm>
          <a:prstGeom prst="rect">
            <a:avLst/>
          </a:prstGeom>
        </p:spPr>
        <p:txBody>
          <a:bodyPr/>
          <a:lstStyle/>
          <a:p>
            <a:pPr/>
            <a:r>
              <a:t>BANKSY also adds a third layer, which is the gradient of gene expression (using the azimuthal Gabor filter)</a:t>
            </a:r>
          </a:p>
        </p:txBody>
      </p:sp>
      <p:grpSp>
        <p:nvGrpSpPr>
          <p:cNvPr id="213" name="Group"/>
          <p:cNvGrpSpPr/>
          <p:nvPr/>
        </p:nvGrpSpPr>
        <p:grpSpPr>
          <a:xfrm>
            <a:off x="1113604" y="962591"/>
            <a:ext cx="7288605" cy="3702665"/>
            <a:chOff x="0" y="0"/>
            <a:chExt cx="7288605" cy="3702663"/>
          </a:xfrm>
        </p:grpSpPr>
        <p:pic>
          <p:nvPicPr>
            <p:cNvPr id="211" name="f1_banksy_schematic_heatmap_04mar23_v1.png" descr="f1_banksy_schematic_heatmap_04mar23_v1.png"/>
            <p:cNvPicPr>
              <a:picLocks noChangeAspect="1"/>
            </p:cNvPicPr>
            <p:nvPr/>
          </p:nvPicPr>
          <p:blipFill>
            <a:blip r:embed="rId3">
              <a:extLst/>
            </a:blip>
            <a:srcRect l="0" t="0" r="0" b="52382"/>
            <a:stretch>
              <a:fillRect/>
            </a:stretch>
          </p:blipFill>
          <p:spPr>
            <a:xfrm>
              <a:off x="155352" y="128895"/>
              <a:ext cx="7133253" cy="3573769"/>
            </a:xfrm>
            <a:prstGeom prst="rect">
              <a:avLst/>
            </a:prstGeom>
            <a:ln w="12700" cap="flat">
              <a:noFill/>
              <a:miter lim="400000"/>
            </a:ln>
            <a:effectLst/>
          </p:spPr>
        </p:pic>
        <p:sp>
          <p:nvSpPr>
            <p:cNvPr id="212" name="Rectangle"/>
            <p:cNvSpPr/>
            <p:nvPr/>
          </p:nvSpPr>
          <p:spPr>
            <a:xfrm>
              <a:off x="-1" y="-1"/>
              <a:ext cx="525489" cy="656665"/>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2" name="Fig4_supp_Mar9_scRNASeq.png" descr="Fig4_supp_Mar9_scRNASeq.png"/>
          <p:cNvPicPr>
            <a:picLocks noChangeAspect="1"/>
          </p:cNvPicPr>
          <p:nvPr/>
        </p:nvPicPr>
        <p:blipFill>
          <a:blip r:embed="rId2">
            <a:extLst/>
          </a:blip>
          <a:stretch>
            <a:fillRect/>
          </a:stretch>
        </p:blipFill>
        <p:spPr>
          <a:xfrm>
            <a:off x="1667120" y="0"/>
            <a:ext cx="5809760" cy="51435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5" name="Fig_4_lit_methods_pt1_mar2023_newSpcmx.png" descr="Fig_4_lit_methods_pt1_mar2023_newSpcmx.png"/>
          <p:cNvPicPr>
            <a:picLocks noChangeAspect="1"/>
          </p:cNvPicPr>
          <p:nvPr/>
        </p:nvPicPr>
        <p:blipFill>
          <a:blip r:embed="rId2">
            <a:extLst/>
          </a:blip>
          <a:stretch>
            <a:fillRect/>
          </a:stretch>
        </p:blipFill>
        <p:spPr>
          <a:xfrm>
            <a:off x="795848" y="0"/>
            <a:ext cx="5974024" cy="5143502"/>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8" name="Fig_4_lit_methods_pt2_mar2023_newSpcmx.png" descr="Fig_4_lit_methods_pt2_mar2023_newSpcmx.png"/>
          <p:cNvPicPr>
            <a:picLocks noChangeAspect="1"/>
          </p:cNvPicPr>
          <p:nvPr/>
        </p:nvPicPr>
        <p:blipFill>
          <a:blip r:embed="rId2">
            <a:extLst/>
          </a:blip>
          <a:stretch>
            <a:fillRect/>
          </a:stretch>
        </p:blipFill>
        <p:spPr>
          <a:xfrm>
            <a:off x="1072903" y="0"/>
            <a:ext cx="5398341" cy="5143502"/>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1" name="supp_fig_DLPFC_151675.pdf" descr="supp_fig_DLPFC_151675.pdf"/>
          <p:cNvPicPr>
            <a:picLocks noChangeAspect="1"/>
          </p:cNvPicPr>
          <p:nvPr/>
        </p:nvPicPr>
        <p:blipFill>
          <a:blip r:embed="rId2">
            <a:extLst/>
          </a:blip>
          <a:stretch>
            <a:fillRect/>
          </a:stretch>
        </p:blipFill>
        <p:spPr>
          <a:xfrm>
            <a:off x="-45865" y="-2"/>
            <a:ext cx="4886327" cy="5143503"/>
          </a:xfrm>
          <a:prstGeom prst="rect">
            <a:avLst/>
          </a:prstGeom>
          <a:ln w="12700">
            <a:miter lim="400000"/>
          </a:ln>
        </p:spPr>
      </p:pic>
      <p:pic>
        <p:nvPicPr>
          <p:cNvPr id="552" name="supp_fig_gene-scaling_dlpfc_18nov22.png" descr="supp_fig_gene-scaling_dlpfc_18nov22.png"/>
          <p:cNvPicPr>
            <a:picLocks noChangeAspect="1"/>
          </p:cNvPicPr>
          <p:nvPr/>
        </p:nvPicPr>
        <p:blipFill>
          <a:blip r:embed="rId3">
            <a:extLst/>
          </a:blip>
          <a:stretch>
            <a:fillRect/>
          </a:stretch>
        </p:blipFill>
        <p:spPr>
          <a:xfrm>
            <a:off x="4799250" y="1392642"/>
            <a:ext cx="4253065" cy="255184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5" name="Image" descr="Image"/>
          <p:cNvPicPr>
            <a:picLocks noChangeAspect="1"/>
          </p:cNvPicPr>
          <p:nvPr/>
        </p:nvPicPr>
        <p:blipFill>
          <a:blip r:embed="rId3">
            <a:extLst/>
          </a:blip>
          <a:stretch>
            <a:fillRect/>
          </a:stretch>
        </p:blipFill>
        <p:spPr>
          <a:xfrm>
            <a:off x="4811853" y="563467"/>
            <a:ext cx="4489351" cy="3666933"/>
          </a:xfrm>
          <a:prstGeom prst="rect">
            <a:avLst/>
          </a:prstGeom>
          <a:ln w="12700">
            <a:miter lim="400000"/>
          </a:ln>
        </p:spPr>
      </p:pic>
      <p:sp>
        <p:nvSpPr>
          <p:cNvPr id="556" name="Rectangle"/>
          <p:cNvSpPr/>
          <p:nvPr/>
        </p:nvSpPr>
        <p:spPr>
          <a:xfrm>
            <a:off x="-3717" y="-49593"/>
            <a:ext cx="1270003" cy="5242686"/>
          </a:xfrm>
          <a:prstGeom prst="rect">
            <a:avLst/>
          </a:prstGeom>
          <a:solidFill>
            <a:srgbClr val="FFFFFF"/>
          </a:solidFill>
          <a:ln w="12700">
            <a:miter lim="400000"/>
          </a:ln>
        </p:spPr>
        <p:txBody>
          <a:bodyPr lIns="45718" tIns="45718" rIns="45718" bIns="45718" anchor="ctr"/>
          <a:lstStyle/>
          <a:p>
            <a:pPr/>
          </a:p>
        </p:txBody>
      </p:sp>
      <p:pic>
        <p:nvPicPr>
          <p:cNvPr id="557" name="supp_fig_DLPFC_metrics_30mar23.png" descr="supp_fig_DLPFC_metrics_30mar23.png"/>
          <p:cNvPicPr>
            <a:picLocks noChangeAspect="1"/>
          </p:cNvPicPr>
          <p:nvPr/>
        </p:nvPicPr>
        <p:blipFill>
          <a:blip r:embed="rId4">
            <a:extLst/>
          </a:blip>
          <a:stretch>
            <a:fillRect/>
          </a:stretch>
        </p:blipFill>
        <p:spPr>
          <a:xfrm>
            <a:off x="78035" y="193639"/>
            <a:ext cx="4756223" cy="4756223"/>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2" name="supp_fig_dlpfc_parameter_sweep_14nov22.png" descr="supp_fig_dlpfc_parameter_sweep_14nov22.png"/>
          <p:cNvPicPr>
            <a:picLocks noChangeAspect="1"/>
          </p:cNvPicPr>
          <p:nvPr/>
        </p:nvPicPr>
        <p:blipFill>
          <a:blip r:embed="rId3">
            <a:extLst/>
          </a:blip>
          <a:stretch>
            <a:fillRect/>
          </a:stretch>
        </p:blipFill>
        <p:spPr>
          <a:xfrm>
            <a:off x="2121797" y="0"/>
            <a:ext cx="4900406" cy="51435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7" name="supp_fig_starmap_celltypes_24nov22.png" descr="supp_fig_starmap_celltypes_24nov22.png"/>
          <p:cNvPicPr>
            <a:picLocks noChangeAspect="1"/>
          </p:cNvPicPr>
          <p:nvPr/>
        </p:nvPicPr>
        <p:blipFill>
          <a:blip r:embed="rId2">
            <a:extLst/>
          </a:blip>
          <a:stretch>
            <a:fillRect/>
          </a:stretch>
        </p:blipFill>
        <p:spPr>
          <a:xfrm>
            <a:off x="799585" y="107070"/>
            <a:ext cx="5151927" cy="4929358"/>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0" name="supp_fig_organoids_count_threshold_09nov22.png" descr="supp_fig_organoids_count_threshold_09nov22.png"/>
          <p:cNvPicPr>
            <a:picLocks noChangeAspect="1"/>
          </p:cNvPicPr>
          <p:nvPr/>
        </p:nvPicPr>
        <p:blipFill>
          <a:blip r:embed="rId2">
            <a:extLst/>
          </a:blip>
          <a:stretch>
            <a:fillRect/>
          </a:stretch>
        </p:blipFill>
        <p:spPr>
          <a:xfrm>
            <a:off x="920257" y="164675"/>
            <a:ext cx="4447396" cy="481415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3" name="paramsweep_verafish_lambda_spatial_all_14nov22.png" descr="paramsweep_verafish_lambda_spatial_all_14nov22.png"/>
          <p:cNvPicPr>
            <a:picLocks noChangeAspect="1"/>
          </p:cNvPicPr>
          <p:nvPr/>
        </p:nvPicPr>
        <p:blipFill>
          <a:blip r:embed="rId2">
            <a:extLst/>
          </a:blip>
          <a:stretch>
            <a:fillRect/>
          </a:stretch>
        </p:blipFill>
        <p:spPr>
          <a:xfrm>
            <a:off x="5149808" y="-2"/>
            <a:ext cx="3339937" cy="5143503"/>
          </a:xfrm>
          <a:prstGeom prst="rect">
            <a:avLst/>
          </a:prstGeom>
          <a:ln w="12700">
            <a:miter lim="400000"/>
          </a:ln>
        </p:spPr>
      </p:pic>
      <p:pic>
        <p:nvPicPr>
          <p:cNvPr id="574" name="paramsweep_verafish_kgeom_spatial_all_14nov22.png" descr="paramsweep_verafish_kgeom_spatial_all_14nov22.png"/>
          <p:cNvPicPr>
            <a:picLocks noChangeAspect="1"/>
          </p:cNvPicPr>
          <p:nvPr/>
        </p:nvPicPr>
        <p:blipFill>
          <a:blip r:embed="rId3">
            <a:extLst/>
          </a:blip>
          <a:stretch>
            <a:fillRect/>
          </a:stretch>
        </p:blipFill>
        <p:spPr>
          <a:xfrm>
            <a:off x="897355" y="-2"/>
            <a:ext cx="3359269" cy="5143503"/>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7" name="paramsweep_verafish_pcs_spatial_all_14nov22.png" descr="paramsweep_verafish_pcs_spatial_all_14nov22.png"/>
          <p:cNvPicPr>
            <a:picLocks noChangeAspect="1"/>
          </p:cNvPicPr>
          <p:nvPr/>
        </p:nvPicPr>
        <p:blipFill>
          <a:blip r:embed="rId2">
            <a:extLst/>
          </a:blip>
          <a:stretch>
            <a:fillRect/>
          </a:stretch>
        </p:blipFill>
        <p:spPr>
          <a:xfrm>
            <a:off x="951243" y="-2"/>
            <a:ext cx="3355066" cy="5143503"/>
          </a:xfrm>
          <a:prstGeom prst="rect">
            <a:avLst/>
          </a:prstGeom>
          <a:ln w="12700">
            <a:miter lim="400000"/>
          </a:ln>
        </p:spPr>
      </p:pic>
      <p:pic>
        <p:nvPicPr>
          <p:cNvPr id="578" name="paramsweep_verafish_kexpr_spatial_all_14nov22.png" descr="paramsweep_verafish_kexpr_spatial_all_14nov22.png"/>
          <p:cNvPicPr>
            <a:picLocks noChangeAspect="1"/>
          </p:cNvPicPr>
          <p:nvPr/>
        </p:nvPicPr>
        <p:blipFill>
          <a:blip r:embed="rId3">
            <a:extLst/>
          </a:blip>
          <a:stretch>
            <a:fillRect/>
          </a:stretch>
        </p:blipFill>
        <p:spPr>
          <a:xfrm>
            <a:off x="5175427" y="-2"/>
            <a:ext cx="3342952" cy="514350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 name="Benefits of adding neighbourhood features"/>
          <p:cNvSpPr txBox="1"/>
          <p:nvPr>
            <p:ph type="title"/>
          </p:nvPr>
        </p:nvSpPr>
        <p:spPr>
          <a:xfrm>
            <a:off x="755632" y="136086"/>
            <a:ext cx="7920881" cy="529436"/>
          </a:xfrm>
          <a:prstGeom prst="rect">
            <a:avLst/>
          </a:prstGeom>
        </p:spPr>
        <p:txBody>
          <a:bodyPr/>
          <a:lstStyle/>
          <a:p>
            <a:pPr/>
            <a:r>
              <a:t>Benefits of adding neighbourhood features</a:t>
            </a:r>
          </a:p>
        </p:txBody>
      </p:sp>
      <p:grpSp>
        <p:nvGrpSpPr>
          <p:cNvPr id="223" name="Group"/>
          <p:cNvGrpSpPr/>
          <p:nvPr/>
        </p:nvGrpSpPr>
        <p:grpSpPr>
          <a:xfrm>
            <a:off x="1160476" y="645697"/>
            <a:ext cx="6588207" cy="4320211"/>
            <a:chOff x="0" y="0"/>
            <a:chExt cx="6588206" cy="4320209"/>
          </a:xfrm>
        </p:grpSpPr>
        <p:pic>
          <p:nvPicPr>
            <p:cNvPr id="219" name="supp_schematic_3mar22.png" descr="supp_schematic_3mar22.png"/>
            <p:cNvPicPr>
              <a:picLocks noChangeAspect="1"/>
            </p:cNvPicPr>
            <p:nvPr/>
          </p:nvPicPr>
          <p:blipFill>
            <a:blip r:embed="rId3">
              <a:extLst/>
            </a:blip>
            <a:srcRect l="3108" t="0" r="0" b="51952"/>
            <a:stretch>
              <a:fillRect/>
            </a:stretch>
          </p:blipFill>
          <p:spPr>
            <a:xfrm>
              <a:off x="0" y="-1"/>
              <a:ext cx="6588207" cy="4320211"/>
            </a:xfrm>
            <a:prstGeom prst="rect">
              <a:avLst/>
            </a:prstGeom>
            <a:ln w="12700" cap="flat">
              <a:noFill/>
              <a:miter lim="400000"/>
            </a:ln>
            <a:effectLst/>
          </p:spPr>
        </p:pic>
        <p:sp>
          <p:nvSpPr>
            <p:cNvPr id="220" name="Rectangle"/>
            <p:cNvSpPr/>
            <p:nvPr/>
          </p:nvSpPr>
          <p:spPr>
            <a:xfrm>
              <a:off x="2904679" y="2401095"/>
              <a:ext cx="3452062" cy="1888990"/>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221" name="Rectangle"/>
            <p:cNvSpPr/>
            <p:nvPr/>
          </p:nvSpPr>
          <p:spPr>
            <a:xfrm>
              <a:off x="2035936" y="2534736"/>
              <a:ext cx="2228108" cy="1766110"/>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222" name="Rectangle"/>
            <p:cNvSpPr/>
            <p:nvPr/>
          </p:nvSpPr>
          <p:spPr>
            <a:xfrm>
              <a:off x="2700533" y="2420113"/>
              <a:ext cx="621242" cy="1766111"/>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Number"/>
          <p:cNvSpPr txBox="1"/>
          <p:nvPr>
            <p:ph type="sldNum" sz="quarter" idx="4294967295"/>
          </p:nvPr>
        </p:nvSpPr>
        <p:spPr>
          <a:xfrm>
            <a:off x="8761492" y="4773637"/>
            <a:ext cx="202996"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1" name="Title in Open Sans, bold, size 20, left align"/>
          <p:cNvSpPr txBox="1"/>
          <p:nvPr>
            <p:ph type="title"/>
          </p:nvPr>
        </p:nvSpPr>
        <p:spPr>
          <a:xfrm>
            <a:off x="899591" y="339501"/>
            <a:ext cx="7920881" cy="720082"/>
          </a:xfrm>
          <a:prstGeom prst="rect">
            <a:avLst/>
          </a:prstGeom>
        </p:spPr>
        <p:txBody>
          <a:bodyPr/>
          <a:lstStyle/>
          <a:p>
            <a:pPr/>
          </a:p>
        </p:txBody>
      </p:sp>
      <p:sp>
        <p:nvSpPr>
          <p:cNvPr id="582" name="Click to input content (min. text size 16)"/>
          <p:cNvSpPr txBox="1"/>
          <p:nvPr>
            <p:ph type="body" idx="1"/>
          </p:nvPr>
        </p:nvSpPr>
        <p:spPr>
          <a:xfrm>
            <a:off x="899591" y="1131589"/>
            <a:ext cx="7920881" cy="3240363"/>
          </a:xfrm>
          <a:prstGeom prst="rect">
            <a:avLst/>
          </a:prstGeom>
        </p:spPr>
        <p:txBody>
          <a:bodyPr/>
          <a:lstStyle/>
          <a:p>
            <a:pPr/>
          </a:p>
        </p:txBody>
      </p:sp>
      <p:pic>
        <p:nvPicPr>
          <p:cNvPr id="583" name="Image" descr="Image"/>
          <p:cNvPicPr>
            <a:picLocks noChangeAspect="1"/>
          </p:cNvPicPr>
          <p:nvPr/>
        </p:nvPicPr>
        <p:blipFill>
          <a:blip r:embed="rId2">
            <a:extLst/>
          </a:blip>
          <a:stretch>
            <a:fillRect/>
          </a:stretch>
        </p:blipFill>
        <p:spPr>
          <a:xfrm>
            <a:off x="2019356" y="-57150"/>
            <a:ext cx="5219588" cy="51435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34" name="Group"/>
          <p:cNvGrpSpPr/>
          <p:nvPr/>
        </p:nvGrpSpPr>
        <p:grpSpPr>
          <a:xfrm>
            <a:off x="748392" y="2840144"/>
            <a:ext cx="9059241" cy="2408372"/>
            <a:chOff x="0" y="0"/>
            <a:chExt cx="9059240" cy="2408370"/>
          </a:xfrm>
        </p:grpSpPr>
        <p:grpSp>
          <p:nvGrpSpPr>
            <p:cNvPr id="230" name="Group"/>
            <p:cNvGrpSpPr/>
            <p:nvPr/>
          </p:nvGrpSpPr>
          <p:grpSpPr>
            <a:xfrm>
              <a:off x="3685947" y="-1"/>
              <a:ext cx="5373294" cy="2408372"/>
              <a:chOff x="0" y="0"/>
              <a:chExt cx="5373292" cy="2408370"/>
            </a:xfrm>
          </p:grpSpPr>
          <p:pic>
            <p:nvPicPr>
              <p:cNvPr id="228" name="Image" descr="Image"/>
              <p:cNvPicPr>
                <a:picLocks noChangeAspect="1"/>
              </p:cNvPicPr>
              <p:nvPr/>
            </p:nvPicPr>
            <p:blipFill>
              <a:blip r:embed="rId3">
                <a:extLst/>
              </a:blip>
              <a:srcRect l="53171" t="0" r="0" b="65040"/>
              <a:stretch>
                <a:fillRect/>
              </a:stretch>
            </p:blipFill>
            <p:spPr>
              <a:xfrm>
                <a:off x="240877" y="8978"/>
                <a:ext cx="5132416" cy="2399393"/>
              </a:xfrm>
              <a:prstGeom prst="rect">
                <a:avLst/>
              </a:prstGeom>
              <a:ln w="12700" cap="flat">
                <a:noFill/>
                <a:miter lim="400000"/>
              </a:ln>
              <a:effectLst/>
            </p:spPr>
          </p:pic>
          <p:sp>
            <p:nvSpPr>
              <p:cNvPr id="229" name="Rectangle"/>
              <p:cNvSpPr/>
              <p:nvPr/>
            </p:nvSpPr>
            <p:spPr>
              <a:xfrm>
                <a:off x="-1" y="-1"/>
                <a:ext cx="308212" cy="491085"/>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pic>
          <p:nvPicPr>
            <p:cNvPr id="231" name="Image" descr="Image"/>
            <p:cNvPicPr>
              <a:picLocks noChangeAspect="1"/>
            </p:cNvPicPr>
            <p:nvPr/>
          </p:nvPicPr>
          <p:blipFill>
            <a:blip r:embed="rId4">
              <a:extLst/>
            </a:blip>
            <a:srcRect l="0" t="0" r="19621" b="0"/>
            <a:stretch>
              <a:fillRect/>
            </a:stretch>
          </p:blipFill>
          <p:spPr>
            <a:xfrm>
              <a:off x="-1" y="699617"/>
              <a:ext cx="2991441" cy="1421634"/>
            </a:xfrm>
            <a:prstGeom prst="rect">
              <a:avLst/>
            </a:prstGeom>
            <a:ln w="12700" cap="flat">
              <a:noFill/>
              <a:miter lim="400000"/>
            </a:ln>
            <a:effectLst/>
          </p:spPr>
        </p:pic>
        <p:sp>
          <p:nvSpPr>
            <p:cNvPr id="232" name="Spatial Domains"/>
            <p:cNvSpPr txBox="1"/>
            <p:nvPr/>
          </p:nvSpPr>
          <p:spPr>
            <a:xfrm>
              <a:off x="108727" y="387160"/>
              <a:ext cx="1772462" cy="364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Spatial Domains</a:t>
              </a:r>
            </a:p>
          </p:txBody>
        </p:sp>
        <p:pic>
          <p:nvPicPr>
            <p:cNvPr id="233" name="Image" descr="Image"/>
            <p:cNvPicPr>
              <a:picLocks noChangeAspect="1"/>
            </p:cNvPicPr>
            <p:nvPr/>
          </p:nvPicPr>
          <p:blipFill>
            <a:blip r:embed="rId4">
              <a:extLst/>
            </a:blip>
            <a:srcRect l="80259" t="0" r="0" b="0"/>
            <a:stretch>
              <a:fillRect/>
            </a:stretch>
          </p:blipFill>
          <p:spPr>
            <a:xfrm>
              <a:off x="2877667" y="707647"/>
              <a:ext cx="734661" cy="1421634"/>
            </a:xfrm>
            <a:prstGeom prst="rect">
              <a:avLst/>
            </a:prstGeom>
            <a:ln w="12700" cap="flat">
              <a:noFill/>
              <a:miter lim="400000"/>
            </a:ln>
            <a:effectLst/>
          </p:spPr>
        </p:pic>
      </p:grpSp>
      <p:grpSp>
        <p:nvGrpSpPr>
          <p:cNvPr id="243" name="Group"/>
          <p:cNvGrpSpPr/>
          <p:nvPr/>
        </p:nvGrpSpPr>
        <p:grpSpPr>
          <a:xfrm>
            <a:off x="728854" y="495104"/>
            <a:ext cx="8756563" cy="2704326"/>
            <a:chOff x="0" y="0"/>
            <a:chExt cx="8756562" cy="2704325"/>
          </a:xfrm>
        </p:grpSpPr>
        <p:grpSp>
          <p:nvGrpSpPr>
            <p:cNvPr id="237" name="Group"/>
            <p:cNvGrpSpPr/>
            <p:nvPr/>
          </p:nvGrpSpPr>
          <p:grpSpPr>
            <a:xfrm>
              <a:off x="3104438" y="-1"/>
              <a:ext cx="5652125" cy="2408369"/>
              <a:chOff x="0" y="0"/>
              <a:chExt cx="5652124" cy="2408367"/>
            </a:xfrm>
          </p:grpSpPr>
          <p:pic>
            <p:nvPicPr>
              <p:cNvPr id="235" name="Image" descr="Image"/>
              <p:cNvPicPr>
                <a:picLocks noChangeAspect="1"/>
              </p:cNvPicPr>
              <p:nvPr/>
            </p:nvPicPr>
            <p:blipFill>
              <a:blip r:embed="rId5">
                <a:extLst/>
              </a:blip>
              <a:srcRect l="50928" t="0" r="0" b="65912"/>
              <a:stretch>
                <a:fillRect/>
              </a:stretch>
            </p:blipFill>
            <p:spPr>
              <a:xfrm>
                <a:off x="634878" y="204574"/>
                <a:ext cx="5017246" cy="2203794"/>
              </a:xfrm>
              <a:prstGeom prst="rect">
                <a:avLst/>
              </a:prstGeom>
              <a:ln w="12700" cap="flat">
                <a:noFill/>
                <a:miter lim="400000"/>
              </a:ln>
              <a:effectLst/>
            </p:spPr>
          </p:pic>
          <p:sp>
            <p:nvSpPr>
              <p:cNvPr id="236" name="Rectangle"/>
              <p:cNvSpPr/>
              <p:nvPr/>
            </p:nvSpPr>
            <p:spPr>
              <a:xfrm>
                <a:off x="-1" y="0"/>
                <a:ext cx="1079660" cy="660510"/>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grpSp>
          <p:nvGrpSpPr>
            <p:cNvPr id="240" name="Group"/>
            <p:cNvGrpSpPr/>
            <p:nvPr/>
          </p:nvGrpSpPr>
          <p:grpSpPr>
            <a:xfrm>
              <a:off x="2897206" y="565985"/>
              <a:ext cx="734619" cy="2138340"/>
              <a:chOff x="0" y="0"/>
              <a:chExt cx="734618" cy="2138339"/>
            </a:xfrm>
          </p:grpSpPr>
          <p:pic>
            <p:nvPicPr>
              <p:cNvPr id="238" name="Picture 5" descr="Picture 5"/>
              <p:cNvPicPr>
                <a:picLocks noChangeAspect="1"/>
              </p:cNvPicPr>
              <p:nvPr/>
            </p:nvPicPr>
            <p:blipFill>
              <a:blip r:embed="rId6">
                <a:extLst/>
              </a:blip>
              <a:srcRect l="0" t="26107" r="83627" b="49072"/>
              <a:stretch>
                <a:fillRect/>
              </a:stretch>
            </p:blipFill>
            <p:spPr>
              <a:xfrm>
                <a:off x="0" y="1097319"/>
                <a:ext cx="734619" cy="1041021"/>
              </a:xfrm>
              <a:prstGeom prst="rect">
                <a:avLst/>
              </a:prstGeom>
              <a:ln w="12700" cap="flat">
                <a:noFill/>
                <a:miter lim="400000"/>
              </a:ln>
              <a:effectLst/>
            </p:spPr>
          </p:pic>
          <p:pic>
            <p:nvPicPr>
              <p:cNvPr id="239" name="Picture 5" descr="Picture 5"/>
              <p:cNvPicPr>
                <a:picLocks noChangeAspect="1"/>
              </p:cNvPicPr>
              <p:nvPr/>
            </p:nvPicPr>
            <p:blipFill>
              <a:blip r:embed="rId6">
                <a:extLst/>
              </a:blip>
              <a:srcRect l="0" t="0" r="83627" b="73301"/>
              <a:stretch>
                <a:fillRect/>
              </a:stretch>
            </p:blipFill>
            <p:spPr>
              <a:xfrm>
                <a:off x="0" y="0"/>
                <a:ext cx="734619" cy="1119787"/>
              </a:xfrm>
              <a:prstGeom prst="rect">
                <a:avLst/>
              </a:prstGeom>
              <a:ln w="12700" cap="flat">
                <a:noFill/>
                <a:miter lim="400000"/>
              </a:ln>
              <a:effectLst/>
            </p:spPr>
          </p:pic>
        </p:grpSp>
        <p:pic>
          <p:nvPicPr>
            <p:cNvPr id="241" name="Picture 5" descr="Picture 5"/>
            <p:cNvPicPr>
              <a:picLocks noChangeAspect="1"/>
            </p:cNvPicPr>
            <p:nvPr/>
          </p:nvPicPr>
          <p:blipFill>
            <a:blip r:embed="rId6">
              <a:extLst/>
            </a:blip>
            <a:srcRect l="15473" t="6454" r="0" b="49072"/>
            <a:stretch>
              <a:fillRect/>
            </a:stretch>
          </p:blipFill>
          <p:spPr>
            <a:xfrm>
              <a:off x="24414" y="748034"/>
              <a:ext cx="2955606" cy="1453610"/>
            </a:xfrm>
            <a:prstGeom prst="rect">
              <a:avLst/>
            </a:prstGeom>
            <a:ln w="12700" cap="flat">
              <a:noFill/>
              <a:miter lim="400000"/>
            </a:ln>
            <a:effectLst/>
          </p:spPr>
        </p:pic>
        <p:sp>
          <p:nvSpPr>
            <p:cNvPr id="242" name="Cell Types"/>
            <p:cNvSpPr txBox="1"/>
            <p:nvPr/>
          </p:nvSpPr>
          <p:spPr>
            <a:xfrm>
              <a:off x="0" y="482683"/>
              <a:ext cx="1149755" cy="364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r>
                <a:t>Cell Types</a:t>
              </a:r>
            </a:p>
          </p:txBody>
        </p:sp>
      </p:grpSp>
      <p:sp>
        <p:nvSpPr>
          <p:cNvPr id="244" name="Text"/>
          <p:cNvSpPr txBox="1"/>
          <p:nvPr/>
        </p:nvSpPr>
        <p:spPr>
          <a:xfrm>
            <a:off x="10351855" y="3042342"/>
            <a:ext cx="153567" cy="19055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700">
                <a:solidFill>
                  <a:srgbClr val="888888"/>
                </a:solidFill>
              </a:defRPr>
            </a:lvl1pPr>
          </a:lstStyle>
          <a:p>
            <a:pPr/>
            <a:r>
              <a:t>7</a:t>
            </a:r>
          </a:p>
        </p:txBody>
      </p:sp>
      <p:sp>
        <p:nvSpPr>
          <p:cNvPr id="245" name="Before testing BANKSY on real data, we first generated simulated benchmark datasets, where ground truth is available"/>
          <p:cNvSpPr txBox="1"/>
          <p:nvPr/>
        </p:nvSpPr>
        <p:spPr>
          <a:xfrm>
            <a:off x="898271" y="131412"/>
            <a:ext cx="8125378" cy="8603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defRPr b="1" sz="2000">
                <a:solidFill>
                  <a:srgbClr val="003087"/>
                </a:solidFill>
              </a:defRPr>
            </a:pPr>
            <a:r>
              <a:t>Before testing BANKSY on real data, we first generated </a:t>
            </a:r>
            <a:r>
              <a:rPr>
                <a:solidFill>
                  <a:schemeClr val="accent6"/>
                </a:solidFill>
              </a:rPr>
              <a:t>simulated</a:t>
            </a:r>
            <a:r>
              <a:t> </a:t>
            </a:r>
            <a:r>
              <a:rPr>
                <a:solidFill>
                  <a:schemeClr val="accent6"/>
                </a:solidFill>
              </a:rPr>
              <a:t>benchmark</a:t>
            </a:r>
            <a:r>
              <a:t> datasets, where ground truth is available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1"/>
      <p:bldP build="whole" bldLvl="1" animBg="1" rev="0" advAuto="0" spid="234"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3" name="Group"/>
          <p:cNvGrpSpPr/>
          <p:nvPr/>
        </p:nvGrpSpPr>
        <p:grpSpPr>
          <a:xfrm>
            <a:off x="848414" y="558864"/>
            <a:ext cx="7447173" cy="4594857"/>
            <a:chOff x="0" y="0"/>
            <a:chExt cx="7447172" cy="4594855"/>
          </a:xfrm>
        </p:grpSpPr>
        <p:pic>
          <p:nvPicPr>
            <p:cNvPr id="249" name="Image" descr="Image"/>
            <p:cNvPicPr>
              <a:picLocks noChangeAspect="1"/>
            </p:cNvPicPr>
            <p:nvPr/>
          </p:nvPicPr>
          <p:blipFill>
            <a:blip r:embed="rId3">
              <a:extLst/>
            </a:blip>
            <a:stretch>
              <a:fillRect/>
            </a:stretch>
          </p:blipFill>
          <p:spPr>
            <a:xfrm>
              <a:off x="403243" y="140935"/>
              <a:ext cx="7043930" cy="4453921"/>
            </a:xfrm>
            <a:prstGeom prst="rect">
              <a:avLst/>
            </a:prstGeom>
            <a:ln w="12700" cap="flat">
              <a:noFill/>
              <a:miter lim="400000"/>
            </a:ln>
            <a:effectLst/>
          </p:spPr>
        </p:pic>
        <p:sp>
          <p:nvSpPr>
            <p:cNvPr id="250" name="Rectangle"/>
            <p:cNvSpPr/>
            <p:nvPr/>
          </p:nvSpPr>
          <p:spPr>
            <a:xfrm>
              <a:off x="3553308" y="0"/>
              <a:ext cx="743800" cy="455040"/>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251" name="Rectangle"/>
            <p:cNvSpPr/>
            <p:nvPr/>
          </p:nvSpPr>
          <p:spPr>
            <a:xfrm>
              <a:off x="-1" y="186846"/>
              <a:ext cx="743801" cy="455040"/>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252" name="Rectangle"/>
            <p:cNvSpPr/>
            <p:nvPr/>
          </p:nvSpPr>
          <p:spPr>
            <a:xfrm>
              <a:off x="-1" y="1502260"/>
              <a:ext cx="743801" cy="455040"/>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
        <p:nvSpPr>
          <p:cNvPr id="254"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 name="BANKSY outperforms competing methods in cell typing in simulated benchmarks, where ground truth is available"/>
          <p:cNvSpPr txBox="1"/>
          <p:nvPr>
            <p:ph type="title"/>
          </p:nvPr>
        </p:nvSpPr>
        <p:spPr>
          <a:xfrm>
            <a:off x="914448" y="101801"/>
            <a:ext cx="7920881" cy="720082"/>
          </a:xfrm>
          <a:prstGeom prst="rect">
            <a:avLst/>
          </a:prstGeom>
        </p:spPr>
        <p:txBody>
          <a:bodyPr/>
          <a:lstStyle/>
          <a:p>
            <a:pPr/>
            <a:r>
              <a:t>BANKSY outperforms competing methods in cell typing in </a:t>
            </a:r>
            <a:r>
              <a:rPr>
                <a:solidFill>
                  <a:schemeClr val="accent6"/>
                </a:solidFill>
              </a:rPr>
              <a:t>simulated benchmarks</a:t>
            </a:r>
            <a:r>
              <a:t>, where ground truth is available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lide Number"/>
          <p:cNvSpPr txBox="1"/>
          <p:nvPr>
            <p:ph type="sldNum" sz="quarter" idx="4294967295"/>
          </p:nvPr>
        </p:nvSpPr>
        <p:spPr>
          <a:xfrm>
            <a:off x="8810921" y="4773637"/>
            <a:ext cx="153567" cy="1905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4" name="Group"/>
          <p:cNvGrpSpPr/>
          <p:nvPr/>
        </p:nvGrpSpPr>
        <p:grpSpPr>
          <a:xfrm>
            <a:off x="1113686" y="767464"/>
            <a:ext cx="7204774" cy="4294532"/>
            <a:chOff x="0" y="0"/>
            <a:chExt cx="7204772" cy="4294531"/>
          </a:xfrm>
        </p:grpSpPr>
        <p:pic>
          <p:nvPicPr>
            <p:cNvPr id="260" name="Image" descr="Image"/>
            <p:cNvPicPr>
              <a:picLocks noChangeAspect="1"/>
            </p:cNvPicPr>
            <p:nvPr/>
          </p:nvPicPr>
          <p:blipFill>
            <a:blip r:embed="rId3">
              <a:extLst/>
            </a:blip>
            <a:stretch>
              <a:fillRect/>
            </a:stretch>
          </p:blipFill>
          <p:spPr>
            <a:xfrm>
              <a:off x="355697" y="5611"/>
              <a:ext cx="6849076" cy="4288921"/>
            </a:xfrm>
            <a:prstGeom prst="rect">
              <a:avLst/>
            </a:prstGeom>
            <a:ln w="12700" cap="flat">
              <a:noFill/>
              <a:miter lim="400000"/>
            </a:ln>
            <a:effectLst/>
          </p:spPr>
        </p:pic>
        <p:sp>
          <p:nvSpPr>
            <p:cNvPr id="261" name="Rectangle"/>
            <p:cNvSpPr/>
            <p:nvPr/>
          </p:nvSpPr>
          <p:spPr>
            <a:xfrm>
              <a:off x="-1" y="84870"/>
              <a:ext cx="779083" cy="306884"/>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262" name="Rectangle"/>
            <p:cNvSpPr/>
            <p:nvPr/>
          </p:nvSpPr>
          <p:spPr>
            <a:xfrm>
              <a:off x="3260478" y="0"/>
              <a:ext cx="779084" cy="306884"/>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sp>
          <p:nvSpPr>
            <p:cNvPr id="263" name="Rectangle"/>
            <p:cNvSpPr/>
            <p:nvPr/>
          </p:nvSpPr>
          <p:spPr>
            <a:xfrm>
              <a:off x="-1" y="1454653"/>
              <a:ext cx="779083" cy="306884"/>
            </a:xfrm>
            <a:prstGeom prst="rect">
              <a:avLst/>
            </a:prstGeom>
            <a:solidFill>
              <a:srgbClr val="FFFFFF"/>
            </a:solidFill>
            <a:ln w="12700" cap="flat">
              <a:noFill/>
              <a:miter lim="400000"/>
            </a:ln>
            <a:effectLst/>
          </p:spPr>
          <p:txBody>
            <a:bodyPr wrap="square" lIns="45718" tIns="45718" rIns="45718" bIns="45718" numCol="1" anchor="ctr">
              <a:noAutofit/>
            </a:bodyPr>
            <a:lstStyle/>
            <a:p>
              <a:pPr/>
            </a:p>
          </p:txBody>
        </p:sp>
      </p:grpSp>
      <p:sp>
        <p:nvSpPr>
          <p:cNvPr id="265" name="BANKSY outperforms competing methods in spatial domain identification in simulated benchmarks as well"/>
          <p:cNvSpPr txBox="1"/>
          <p:nvPr>
            <p:ph type="title"/>
          </p:nvPr>
        </p:nvSpPr>
        <p:spPr>
          <a:xfrm>
            <a:off x="914448" y="101801"/>
            <a:ext cx="7920881" cy="720082"/>
          </a:xfrm>
          <a:prstGeom prst="rect">
            <a:avLst/>
          </a:prstGeom>
        </p:spPr>
        <p:txBody>
          <a:bodyPr/>
          <a:lstStyle/>
          <a:p>
            <a:pPr/>
            <a:r>
              <a:t>BANKSY outperforms competing methods in spatial domain identification in simulated benchmarks as well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ASTAR PPT Template 10042012">
  <a:themeElements>
    <a:clrScheme name="ASTAR PPT Template 10042012">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STAR PPT Template 10042012">
      <a:majorFont>
        <a:latin typeface="Helvetica Neue"/>
        <a:ea typeface="Helvetica Neue"/>
        <a:cs typeface="Helvetica Neue"/>
      </a:majorFont>
      <a:minorFont>
        <a:latin typeface="Helvetica Neue"/>
        <a:ea typeface="Helvetica Neue"/>
        <a:cs typeface="Helvetica Neue"/>
      </a:minorFont>
    </a:fontScheme>
    <a:fmtScheme name="ASTAR PPT Template 100420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STAR PPT Template 10042012">
  <a:themeElements>
    <a:clrScheme name="ASTAR PPT Template 10042012">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STAR PPT Template 10042012">
      <a:majorFont>
        <a:latin typeface="Helvetica Neue"/>
        <a:ea typeface="Helvetica Neue"/>
        <a:cs typeface="Helvetica Neue"/>
      </a:majorFont>
      <a:minorFont>
        <a:latin typeface="Helvetica Neue"/>
        <a:ea typeface="Helvetica Neue"/>
        <a:cs typeface="Helvetica Neue"/>
      </a:minorFont>
    </a:fontScheme>
    <a:fmtScheme name="ASTAR PPT Template 100420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